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63" r:id="rId4"/>
    <p:sldId id="277" r:id="rId5"/>
    <p:sldId id="262" r:id="rId6"/>
    <p:sldId id="278" r:id="rId7"/>
    <p:sldId id="284" r:id="rId8"/>
    <p:sldId id="283" r:id="rId9"/>
    <p:sldId id="295" r:id="rId10"/>
    <p:sldId id="282" r:id="rId11"/>
    <p:sldId id="281" r:id="rId12"/>
    <p:sldId id="280" r:id="rId13"/>
    <p:sldId id="279" r:id="rId14"/>
    <p:sldId id="293" r:id="rId15"/>
    <p:sldId id="294" r:id="rId16"/>
    <p:sldId id="292" r:id="rId17"/>
    <p:sldId id="276" r:id="rId18"/>
    <p:sldId id="285" r:id="rId19"/>
    <p:sldId id="286" r:id="rId20"/>
    <p:sldId id="275" r:id="rId21"/>
    <p:sldId id="274" r:id="rId22"/>
    <p:sldId id="273" r:id="rId23"/>
    <p:sldId id="272" r:id="rId24"/>
    <p:sldId id="290" r:id="rId25"/>
    <p:sldId id="289" r:id="rId26"/>
    <p:sldId id="27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422"/>
    <a:srgbClr val="154A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819" autoAdjust="0"/>
  </p:normalViewPr>
  <p:slideViewPr>
    <p:cSldViewPr showGuides="1">
      <p:cViewPr varScale="1">
        <p:scale>
          <a:sx n="90" d="100"/>
          <a:sy n="90" d="100"/>
        </p:scale>
        <p:origin x="1392" y="7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C0CA23-529A-4EF8-8223-71670FB2E6B0}" type="datetimeFigureOut">
              <a:rPr lang="en-US" smtClean="0"/>
              <a:t>7/3/2022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BB3AC1-31BD-4489-AD65-1880DF521EC4}" type="slidenum">
              <a:rPr lang="en-US" smtClean="0"/>
              <a:t>‹#›</a:t>
            </a:fld>
            <a:endParaRPr lang="en-US"/>
          </a:p>
        </p:txBody>
      </p:sp>
    </p:spTree>
    <p:extLst>
      <p:ext uri="{BB962C8B-B14F-4D97-AF65-F5344CB8AC3E}">
        <p14:creationId xmlns:p14="http://schemas.microsoft.com/office/powerpoint/2010/main" val="3711154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BB3AC1-31BD-4489-AD65-1880DF521EC4}" type="slidenum">
              <a:rPr lang="en-US" smtClean="0"/>
              <a:t>2</a:t>
            </a:fld>
            <a:endParaRPr lang="en-US"/>
          </a:p>
        </p:txBody>
      </p:sp>
    </p:spTree>
    <p:extLst>
      <p:ext uri="{BB962C8B-B14F-4D97-AF65-F5344CB8AC3E}">
        <p14:creationId xmlns:p14="http://schemas.microsoft.com/office/powerpoint/2010/main" val="3333523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04DA77-0714-4226-8456-DE0FB00C8765}"/>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3" name="Footer Placeholder 2">
            <a:extLst>
              <a:ext uri="{FF2B5EF4-FFF2-40B4-BE49-F238E27FC236}">
                <a16:creationId xmlns:a16="http://schemas.microsoft.com/office/drawing/2014/main" id="{548689CE-C57C-4CCE-B5D7-91A284CB19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40DF66-3D9B-4E31-B419-8D199F946398}"/>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2464966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0A372-E784-4489-91B1-EB5F9893BA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1B435-934F-44C4-8F1B-EC379BCB0879}"/>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4" name="Footer Placeholder 3">
            <a:extLst>
              <a:ext uri="{FF2B5EF4-FFF2-40B4-BE49-F238E27FC236}">
                <a16:creationId xmlns:a16="http://schemas.microsoft.com/office/drawing/2014/main" id="{7D9BAE6C-C81A-448F-810E-8201A0E7DD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98452A-D52B-4D53-AA70-42F3E1B91326}"/>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2623287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6A006-59DD-41EF-BB59-5CF0A5B0F3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7CF5D0-5E86-4B07-82F0-4706674B4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32F55C-8EFE-4A66-9DB3-D0CB88777B6B}"/>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5" name="Footer Placeholder 4">
            <a:extLst>
              <a:ext uri="{FF2B5EF4-FFF2-40B4-BE49-F238E27FC236}">
                <a16:creationId xmlns:a16="http://schemas.microsoft.com/office/drawing/2014/main" id="{B3E38045-8612-4FFC-BF9F-64FB98C8EF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615B52-8190-4B2D-852C-B23A268AE49F}"/>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163740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2C063-6317-449C-A341-883F2682D4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53C2C5-1069-41AD-AB8E-A272B5F74D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335F9C6-7A1E-4BB1-8382-AF2048FA93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2CF1DA-3491-456F-B971-C43EFCD2163E}"/>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6" name="Footer Placeholder 5">
            <a:extLst>
              <a:ext uri="{FF2B5EF4-FFF2-40B4-BE49-F238E27FC236}">
                <a16:creationId xmlns:a16="http://schemas.microsoft.com/office/drawing/2014/main" id="{A2D613E6-C32A-4783-9219-260167E50D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57CA7-22C9-4637-98D5-45CB81C4CD6F}"/>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1804034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C8BC-CF44-4FCD-ACB9-6C06E1FD0D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26985-A785-4717-80AD-9B8D8F5B85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5A630-F12E-492E-A3AD-AE8A23606B49}"/>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5" name="Footer Placeholder 4">
            <a:extLst>
              <a:ext uri="{FF2B5EF4-FFF2-40B4-BE49-F238E27FC236}">
                <a16:creationId xmlns:a16="http://schemas.microsoft.com/office/drawing/2014/main" id="{7F5C2166-B6AA-4084-B4D7-069DDC982D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20EA2-78ED-4391-B2FB-25000FDBCAA6}"/>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4275132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F1648-7584-4AEA-8C77-7809A781D6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69EACA-EA18-4330-8E00-A6EE638C59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741BCD-3A1F-4F81-8567-C86538D045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ECD319-65C0-4D9E-8CC8-C9F4B7BAB83C}"/>
              </a:ext>
            </a:extLst>
          </p:cNvPr>
          <p:cNvSpPr>
            <a:spLocks noGrp="1"/>
          </p:cNvSpPr>
          <p:nvPr>
            <p:ph type="dt" sz="half" idx="10"/>
          </p:nvPr>
        </p:nvSpPr>
        <p:spPr/>
        <p:txBody>
          <a:bodyPr/>
          <a:lstStyle/>
          <a:p>
            <a:fld id="{E69B9EE9-F3BF-4B40-83E7-C9BC68FDDB0E}" type="datetimeFigureOut">
              <a:rPr lang="en-US" smtClean="0"/>
              <a:t>7/3/2022</a:t>
            </a:fld>
            <a:endParaRPr lang="en-US"/>
          </a:p>
        </p:txBody>
      </p:sp>
      <p:sp>
        <p:nvSpPr>
          <p:cNvPr id="6" name="Footer Placeholder 5">
            <a:extLst>
              <a:ext uri="{FF2B5EF4-FFF2-40B4-BE49-F238E27FC236}">
                <a16:creationId xmlns:a16="http://schemas.microsoft.com/office/drawing/2014/main" id="{13AF69DE-49A0-40DA-9375-B38039E456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4ADCBC-3C3A-4256-87D5-D0D9AF50D871}"/>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386623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9Slide.vn - 2019">
            <a:extLst>
              <a:ext uri="{FF2B5EF4-FFF2-40B4-BE49-F238E27FC236}">
                <a16:creationId xmlns:a16="http://schemas.microsoft.com/office/drawing/2014/main" id="{FE922A83-4E49-4FD7-BEC2-D933775F8304}"/>
              </a:ext>
            </a:extLst>
          </p:cNvPr>
          <p:cNvSpPr txBox="1"/>
          <p:nvPr userDrawn="1"/>
        </p:nvSpPr>
        <p:spPr>
          <a:xfrm>
            <a:off x="0" y="-712232"/>
            <a:ext cx="12192000" cy="369332"/>
          </a:xfrm>
          <a:prstGeom prst="rect">
            <a:avLst/>
          </a:prstGeom>
          <a:noFill/>
        </p:spPr>
        <p:txBody>
          <a:bodyPr vert="horz" wrap="none" lIns="0" tIns="0" rIns="0" bIns="0" rtlCol="0">
            <a:spAutoFit/>
          </a:bodyPr>
          <a:lstStyle/>
          <a:p>
            <a:pPr algn="ctr"/>
            <a:r>
              <a:rPr lang="en-US" sz="2400">
                <a:solidFill>
                  <a:srgbClr val="D7D7D7"/>
                </a:solidFill>
              </a:rPr>
              <a:t>www.9slide.vn</a:t>
            </a:r>
          </a:p>
        </p:txBody>
      </p:sp>
      <p:sp>
        <p:nvSpPr>
          <p:cNvPr id="2" name="Title Placeholder 1">
            <a:extLst>
              <a:ext uri="{FF2B5EF4-FFF2-40B4-BE49-F238E27FC236}">
                <a16:creationId xmlns:a16="http://schemas.microsoft.com/office/drawing/2014/main" id="{76CB0E7E-7BDA-4369-B06E-95E5B313A5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F2DE87-7D95-4722-9EE5-248D158C7F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D0A038-BC78-4ECC-BEFF-CCB515E484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B9EE9-F3BF-4B40-83E7-C9BC68FDDB0E}" type="datetimeFigureOut">
              <a:rPr lang="en-US" smtClean="0"/>
              <a:t>7/3/2022</a:t>
            </a:fld>
            <a:endParaRPr lang="en-US"/>
          </a:p>
        </p:txBody>
      </p:sp>
      <p:sp>
        <p:nvSpPr>
          <p:cNvPr id="5" name="Footer Placeholder 4">
            <a:extLst>
              <a:ext uri="{FF2B5EF4-FFF2-40B4-BE49-F238E27FC236}">
                <a16:creationId xmlns:a16="http://schemas.microsoft.com/office/drawing/2014/main" id="{50ECDB14-4F91-4B5C-8ACA-1B5E7E69B7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B30118F-80C4-4861-A4D3-A50D382E7D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F55963-6440-4C45-BA09-4E6A99D1BBE0}" type="slidenum">
              <a:rPr lang="en-US" smtClean="0"/>
              <a:t>‹#›</a:t>
            </a:fld>
            <a:endParaRPr lang="en-US"/>
          </a:p>
        </p:txBody>
      </p:sp>
      <p:sp>
        <p:nvSpPr>
          <p:cNvPr id="7" name="Oval 6">
            <a:extLst>
              <a:ext uri="{FF2B5EF4-FFF2-40B4-BE49-F238E27FC236}">
                <a16:creationId xmlns:a16="http://schemas.microsoft.com/office/drawing/2014/main" id="{38D51644-545E-44E3-BC6E-2AD8AC8B2625}"/>
              </a:ext>
            </a:extLst>
          </p:cNvPr>
          <p:cNvSpPr/>
          <p:nvPr userDrawn="1"/>
        </p:nvSpPr>
        <p:spPr>
          <a:xfrm>
            <a:off x="-23164800" y="-13030200"/>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1B1CA3B-4E43-438A-9AA3-C4D817313CF4}"/>
              </a:ext>
            </a:extLst>
          </p:cNvPr>
          <p:cNvSpPr/>
          <p:nvPr userDrawn="1"/>
        </p:nvSpPr>
        <p:spPr>
          <a:xfrm>
            <a:off x="34961779" y="-13030200"/>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004496-AE44-4F53-BEA8-30179F68F210}"/>
              </a:ext>
            </a:extLst>
          </p:cNvPr>
          <p:cNvSpPr/>
          <p:nvPr userDrawn="1"/>
        </p:nvSpPr>
        <p:spPr>
          <a:xfrm>
            <a:off x="34961779" y="19493179"/>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4C10C7B-BAE9-4433-8761-500EAC3C28A0}"/>
              </a:ext>
            </a:extLst>
          </p:cNvPr>
          <p:cNvSpPr/>
          <p:nvPr userDrawn="1"/>
        </p:nvSpPr>
        <p:spPr>
          <a:xfrm>
            <a:off x="-23164800" y="19493179"/>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CD0CE00B-B040-4546-AF5D-EEF96AA126B0}"/>
              </a:ext>
            </a:extLst>
          </p:cNvPr>
          <p:cNvGrpSpPr>
            <a:grpSpLocks noGrp="1" noSelect="1" noRot="1" noMove="1" noResize="1"/>
          </p:cNvGrpSpPr>
          <p:nvPr userDrawn="1">
            <p:custDataLst>
              <p:tags r:id="rId8"/>
            </p:custDataLst>
          </p:nvPr>
        </p:nvGrpSpPr>
        <p:grpSpPr>
          <a:xfrm>
            <a:off x="-2202100" y="-2224223"/>
            <a:ext cx="16596200" cy="11284323"/>
            <a:chOff x="-2202100" y="-2224223"/>
            <a:chExt cx="16596200" cy="11284323"/>
          </a:xfrm>
        </p:grpSpPr>
        <p:sp>
          <p:nvSpPr>
            <p:cNvPr id="12" name="Rectangle 11">
              <a:extLst>
                <a:ext uri="{FF2B5EF4-FFF2-40B4-BE49-F238E27FC236}">
                  <a16:creationId xmlns:a16="http://schemas.microsoft.com/office/drawing/2014/main" id="{AA423BDB-6737-4700-9989-01683A4147DA}"/>
                </a:ext>
              </a:extLst>
            </p:cNvPr>
            <p:cNvSpPr/>
            <p:nvPr/>
          </p:nvSpPr>
          <p:spPr>
            <a:xfrm>
              <a:off x="4851540" y="8494776"/>
              <a:ext cx="2488920" cy="565324"/>
            </a:xfrm>
            <a:prstGeom prst="rect">
              <a:avLst/>
            </a:prstGeom>
            <a:noFill/>
            <a:ln w="2159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391E50D3-44ED-477F-84FB-1E24BC65ED8F}"/>
                </a:ext>
              </a:extLst>
            </p:cNvPr>
            <p:cNvSpPr txBox="1"/>
            <p:nvPr/>
          </p:nvSpPr>
          <p:spPr>
            <a:xfrm>
              <a:off x="5006988" y="8647176"/>
              <a:ext cx="2178025" cy="260524"/>
            </a:xfrm>
            <a:custGeom>
              <a:avLst/>
              <a:gdLst/>
              <a:ahLst/>
              <a:cxnLst/>
              <a:rect l="l" t="t" r="r" b="b"/>
              <a:pathLst>
                <a:path w="2178025" h="260524">
                  <a:moveTo>
                    <a:pt x="1807648" y="222182"/>
                  </a:moveTo>
                  <a:cubicBezTo>
                    <a:pt x="1814010" y="222182"/>
                    <a:pt x="1818838" y="223968"/>
                    <a:pt x="1822130" y="227540"/>
                  </a:cubicBezTo>
                  <a:cubicBezTo>
                    <a:pt x="1825423" y="231111"/>
                    <a:pt x="1827070" y="235576"/>
                    <a:pt x="1827070" y="240934"/>
                  </a:cubicBezTo>
                  <a:cubicBezTo>
                    <a:pt x="1827070" y="246069"/>
                    <a:pt x="1825423" y="250366"/>
                    <a:pt x="1822130" y="253826"/>
                  </a:cubicBezTo>
                  <a:cubicBezTo>
                    <a:pt x="1818838" y="257287"/>
                    <a:pt x="1814010" y="259017"/>
                    <a:pt x="1807648" y="259017"/>
                  </a:cubicBezTo>
                  <a:cubicBezTo>
                    <a:pt x="1801285" y="259017"/>
                    <a:pt x="1796513" y="257287"/>
                    <a:pt x="1793332" y="253826"/>
                  </a:cubicBezTo>
                  <a:cubicBezTo>
                    <a:pt x="1790151" y="250366"/>
                    <a:pt x="1788560" y="246069"/>
                    <a:pt x="1788560" y="240934"/>
                  </a:cubicBezTo>
                  <a:cubicBezTo>
                    <a:pt x="1788560" y="235576"/>
                    <a:pt x="1790151" y="231111"/>
                    <a:pt x="1793332" y="227540"/>
                  </a:cubicBezTo>
                  <a:cubicBezTo>
                    <a:pt x="1796513" y="223968"/>
                    <a:pt x="1801285" y="222182"/>
                    <a:pt x="1807648" y="222182"/>
                  </a:cubicBezTo>
                  <a:close/>
                  <a:moveTo>
                    <a:pt x="807523" y="222182"/>
                  </a:moveTo>
                  <a:cubicBezTo>
                    <a:pt x="813885" y="222182"/>
                    <a:pt x="818713" y="223968"/>
                    <a:pt x="822005" y="227540"/>
                  </a:cubicBezTo>
                  <a:cubicBezTo>
                    <a:pt x="825298" y="231111"/>
                    <a:pt x="826945" y="235576"/>
                    <a:pt x="826945" y="240934"/>
                  </a:cubicBezTo>
                  <a:cubicBezTo>
                    <a:pt x="826945" y="246069"/>
                    <a:pt x="825298" y="250366"/>
                    <a:pt x="822005" y="253826"/>
                  </a:cubicBezTo>
                  <a:cubicBezTo>
                    <a:pt x="818713" y="257287"/>
                    <a:pt x="813885" y="259017"/>
                    <a:pt x="807523" y="259017"/>
                  </a:cubicBezTo>
                  <a:cubicBezTo>
                    <a:pt x="801160" y="259017"/>
                    <a:pt x="796388" y="257287"/>
                    <a:pt x="793207" y="253826"/>
                  </a:cubicBezTo>
                  <a:cubicBezTo>
                    <a:pt x="790026" y="250366"/>
                    <a:pt x="788435" y="246069"/>
                    <a:pt x="788435" y="240934"/>
                  </a:cubicBezTo>
                  <a:cubicBezTo>
                    <a:pt x="788435" y="235576"/>
                    <a:pt x="790026" y="231111"/>
                    <a:pt x="793207" y="227540"/>
                  </a:cubicBezTo>
                  <a:cubicBezTo>
                    <a:pt x="796388" y="223968"/>
                    <a:pt x="801160" y="222182"/>
                    <a:pt x="807523" y="222182"/>
                  </a:cubicBezTo>
                  <a:close/>
                  <a:moveTo>
                    <a:pt x="1488076" y="98952"/>
                  </a:moveTo>
                  <a:cubicBezTo>
                    <a:pt x="1472896" y="98952"/>
                    <a:pt x="1461064" y="104812"/>
                    <a:pt x="1452581" y="116532"/>
                  </a:cubicBezTo>
                  <a:cubicBezTo>
                    <a:pt x="1444098" y="128253"/>
                    <a:pt x="1439856" y="145610"/>
                    <a:pt x="1439856" y="168604"/>
                  </a:cubicBezTo>
                  <a:cubicBezTo>
                    <a:pt x="1439856" y="189142"/>
                    <a:pt x="1444098" y="205215"/>
                    <a:pt x="1452581" y="216824"/>
                  </a:cubicBezTo>
                  <a:cubicBezTo>
                    <a:pt x="1461064" y="228433"/>
                    <a:pt x="1472784" y="234237"/>
                    <a:pt x="1487741" y="234237"/>
                  </a:cubicBezTo>
                  <a:cubicBezTo>
                    <a:pt x="1507387" y="234237"/>
                    <a:pt x="1521730" y="225419"/>
                    <a:pt x="1530771" y="207783"/>
                  </a:cubicBezTo>
                  <a:lnTo>
                    <a:pt x="1530771" y="124569"/>
                  </a:lnTo>
                  <a:cubicBezTo>
                    <a:pt x="1521507" y="107491"/>
                    <a:pt x="1507275" y="98952"/>
                    <a:pt x="1488076" y="98952"/>
                  </a:cubicBezTo>
                  <a:close/>
                  <a:moveTo>
                    <a:pt x="1678241" y="98115"/>
                  </a:moveTo>
                  <a:cubicBezTo>
                    <a:pt x="1665740" y="98115"/>
                    <a:pt x="1655248" y="102663"/>
                    <a:pt x="1646764" y="111761"/>
                  </a:cubicBezTo>
                  <a:cubicBezTo>
                    <a:pt x="1638281" y="120858"/>
                    <a:pt x="1633035" y="133610"/>
                    <a:pt x="1631026" y="150019"/>
                  </a:cubicBezTo>
                  <a:lnTo>
                    <a:pt x="1721774" y="150019"/>
                  </a:lnTo>
                  <a:lnTo>
                    <a:pt x="1721774" y="147675"/>
                  </a:lnTo>
                  <a:cubicBezTo>
                    <a:pt x="1720881" y="131936"/>
                    <a:pt x="1716639" y="119742"/>
                    <a:pt x="1709049" y="111091"/>
                  </a:cubicBezTo>
                  <a:cubicBezTo>
                    <a:pt x="1701459" y="102440"/>
                    <a:pt x="1691190" y="98115"/>
                    <a:pt x="1678241" y="98115"/>
                  </a:cubicBezTo>
                  <a:close/>
                  <a:moveTo>
                    <a:pt x="1855700" y="76014"/>
                  </a:moveTo>
                  <a:lnTo>
                    <a:pt x="1887345" y="76014"/>
                  </a:lnTo>
                  <a:lnTo>
                    <a:pt x="1933389" y="215150"/>
                  </a:lnTo>
                  <a:lnTo>
                    <a:pt x="1978260" y="76014"/>
                  </a:lnTo>
                  <a:lnTo>
                    <a:pt x="2009905" y="76014"/>
                  </a:lnTo>
                  <a:lnTo>
                    <a:pt x="1944941" y="257175"/>
                  </a:lnTo>
                  <a:lnTo>
                    <a:pt x="1921334" y="257175"/>
                  </a:lnTo>
                  <a:close/>
                  <a:moveTo>
                    <a:pt x="1333370" y="76014"/>
                  </a:moveTo>
                  <a:lnTo>
                    <a:pt x="1364344" y="76014"/>
                  </a:lnTo>
                  <a:lnTo>
                    <a:pt x="1364344" y="257175"/>
                  </a:lnTo>
                  <a:lnTo>
                    <a:pt x="1333370" y="257175"/>
                  </a:lnTo>
                  <a:close/>
                  <a:moveTo>
                    <a:pt x="514350" y="76014"/>
                  </a:moveTo>
                  <a:lnTo>
                    <a:pt x="545157" y="76014"/>
                  </a:lnTo>
                  <a:lnTo>
                    <a:pt x="580820" y="211634"/>
                  </a:lnTo>
                  <a:lnTo>
                    <a:pt x="623013" y="76014"/>
                  </a:lnTo>
                  <a:lnTo>
                    <a:pt x="647960" y="76014"/>
                  </a:lnTo>
                  <a:lnTo>
                    <a:pt x="690990" y="214480"/>
                  </a:lnTo>
                  <a:lnTo>
                    <a:pt x="725816" y="76014"/>
                  </a:lnTo>
                  <a:lnTo>
                    <a:pt x="756791" y="76014"/>
                  </a:lnTo>
                  <a:lnTo>
                    <a:pt x="704050" y="257175"/>
                  </a:lnTo>
                  <a:lnTo>
                    <a:pt x="678935" y="257175"/>
                  </a:lnTo>
                  <a:lnTo>
                    <a:pt x="634901" y="119881"/>
                  </a:lnTo>
                  <a:lnTo>
                    <a:pt x="592038" y="257175"/>
                  </a:lnTo>
                  <a:lnTo>
                    <a:pt x="566923" y="257175"/>
                  </a:lnTo>
                  <a:close/>
                  <a:moveTo>
                    <a:pt x="257175" y="76014"/>
                  </a:moveTo>
                  <a:lnTo>
                    <a:pt x="287982" y="76014"/>
                  </a:lnTo>
                  <a:lnTo>
                    <a:pt x="323645" y="211634"/>
                  </a:lnTo>
                  <a:lnTo>
                    <a:pt x="365838" y="76014"/>
                  </a:lnTo>
                  <a:lnTo>
                    <a:pt x="390785" y="76014"/>
                  </a:lnTo>
                  <a:lnTo>
                    <a:pt x="433815" y="214480"/>
                  </a:lnTo>
                  <a:lnTo>
                    <a:pt x="468641" y="76014"/>
                  </a:lnTo>
                  <a:lnTo>
                    <a:pt x="499616" y="76014"/>
                  </a:lnTo>
                  <a:lnTo>
                    <a:pt x="446875" y="257175"/>
                  </a:lnTo>
                  <a:lnTo>
                    <a:pt x="421760" y="257175"/>
                  </a:lnTo>
                  <a:lnTo>
                    <a:pt x="377726" y="119881"/>
                  </a:lnTo>
                  <a:lnTo>
                    <a:pt x="334863" y="257175"/>
                  </a:lnTo>
                  <a:lnTo>
                    <a:pt x="309748" y="257175"/>
                  </a:lnTo>
                  <a:close/>
                  <a:moveTo>
                    <a:pt x="0" y="76014"/>
                  </a:moveTo>
                  <a:lnTo>
                    <a:pt x="30807" y="76014"/>
                  </a:lnTo>
                  <a:lnTo>
                    <a:pt x="66470" y="211634"/>
                  </a:lnTo>
                  <a:lnTo>
                    <a:pt x="108663" y="76014"/>
                  </a:lnTo>
                  <a:lnTo>
                    <a:pt x="133610" y="76014"/>
                  </a:lnTo>
                  <a:lnTo>
                    <a:pt x="176640" y="214480"/>
                  </a:lnTo>
                  <a:lnTo>
                    <a:pt x="211466" y="76014"/>
                  </a:lnTo>
                  <a:lnTo>
                    <a:pt x="242441" y="76014"/>
                  </a:lnTo>
                  <a:lnTo>
                    <a:pt x="189700" y="257175"/>
                  </a:lnTo>
                  <a:lnTo>
                    <a:pt x="164585" y="257175"/>
                  </a:lnTo>
                  <a:lnTo>
                    <a:pt x="120551" y="119881"/>
                  </a:lnTo>
                  <a:lnTo>
                    <a:pt x="77688" y="257175"/>
                  </a:lnTo>
                  <a:lnTo>
                    <a:pt x="52573" y="257175"/>
                  </a:lnTo>
                  <a:close/>
                  <a:moveTo>
                    <a:pt x="2120094" y="72666"/>
                  </a:moveTo>
                  <a:cubicBezTo>
                    <a:pt x="2158380" y="72666"/>
                    <a:pt x="2177690" y="94264"/>
                    <a:pt x="2178025" y="137461"/>
                  </a:cubicBezTo>
                  <a:lnTo>
                    <a:pt x="2178025" y="257175"/>
                  </a:lnTo>
                  <a:lnTo>
                    <a:pt x="2147050" y="257175"/>
                  </a:lnTo>
                  <a:lnTo>
                    <a:pt x="2147050" y="137294"/>
                  </a:lnTo>
                  <a:cubicBezTo>
                    <a:pt x="2146938" y="124234"/>
                    <a:pt x="2143953" y="114579"/>
                    <a:pt x="2138092" y="108328"/>
                  </a:cubicBezTo>
                  <a:cubicBezTo>
                    <a:pt x="2132232" y="102077"/>
                    <a:pt x="2123107" y="98952"/>
                    <a:pt x="2110717" y="98952"/>
                  </a:cubicBezTo>
                  <a:cubicBezTo>
                    <a:pt x="2100671" y="98952"/>
                    <a:pt x="2091853" y="101631"/>
                    <a:pt x="2084263" y="106989"/>
                  </a:cubicBezTo>
                  <a:cubicBezTo>
                    <a:pt x="2076673" y="112347"/>
                    <a:pt x="2070757" y="119379"/>
                    <a:pt x="2066515" y="128085"/>
                  </a:cubicBezTo>
                  <a:lnTo>
                    <a:pt x="2066515" y="257175"/>
                  </a:lnTo>
                  <a:lnTo>
                    <a:pt x="2035541" y="257175"/>
                  </a:lnTo>
                  <a:lnTo>
                    <a:pt x="2035541" y="76014"/>
                  </a:lnTo>
                  <a:lnTo>
                    <a:pt x="2064841" y="76014"/>
                  </a:lnTo>
                  <a:lnTo>
                    <a:pt x="2065846" y="98785"/>
                  </a:lnTo>
                  <a:cubicBezTo>
                    <a:pt x="2079687" y="81372"/>
                    <a:pt x="2097769" y="72666"/>
                    <a:pt x="2120094" y="72666"/>
                  </a:cubicBezTo>
                  <a:close/>
                  <a:moveTo>
                    <a:pt x="1678241" y="72666"/>
                  </a:moveTo>
                  <a:cubicBezTo>
                    <a:pt x="1701794" y="72666"/>
                    <a:pt x="1720099" y="80423"/>
                    <a:pt x="1733159" y="95938"/>
                  </a:cubicBezTo>
                  <a:cubicBezTo>
                    <a:pt x="1746219" y="111454"/>
                    <a:pt x="1752749" y="133666"/>
                    <a:pt x="1752749" y="162576"/>
                  </a:cubicBezTo>
                  <a:lnTo>
                    <a:pt x="1752749" y="175468"/>
                  </a:lnTo>
                  <a:lnTo>
                    <a:pt x="1630021" y="175468"/>
                  </a:lnTo>
                  <a:cubicBezTo>
                    <a:pt x="1630468" y="193328"/>
                    <a:pt x="1635686" y="207755"/>
                    <a:pt x="1645676" y="218749"/>
                  </a:cubicBezTo>
                  <a:cubicBezTo>
                    <a:pt x="1655666" y="229744"/>
                    <a:pt x="1668363" y="235241"/>
                    <a:pt x="1683767" y="235241"/>
                  </a:cubicBezTo>
                  <a:cubicBezTo>
                    <a:pt x="1694706" y="235241"/>
                    <a:pt x="1703970" y="233009"/>
                    <a:pt x="1711560" y="228544"/>
                  </a:cubicBezTo>
                  <a:cubicBezTo>
                    <a:pt x="1719151" y="224079"/>
                    <a:pt x="1725792" y="218163"/>
                    <a:pt x="1731485" y="210796"/>
                  </a:cubicBezTo>
                  <a:lnTo>
                    <a:pt x="1750405" y="225530"/>
                  </a:lnTo>
                  <a:cubicBezTo>
                    <a:pt x="1735224" y="248859"/>
                    <a:pt x="1712453" y="260524"/>
                    <a:pt x="1682092" y="260524"/>
                  </a:cubicBezTo>
                  <a:cubicBezTo>
                    <a:pt x="1657536" y="260524"/>
                    <a:pt x="1637556" y="252459"/>
                    <a:pt x="1622152" y="236330"/>
                  </a:cubicBezTo>
                  <a:cubicBezTo>
                    <a:pt x="1606748" y="220201"/>
                    <a:pt x="1599046" y="198630"/>
                    <a:pt x="1599046" y="171617"/>
                  </a:cubicBezTo>
                  <a:lnTo>
                    <a:pt x="1599046" y="165925"/>
                  </a:lnTo>
                  <a:cubicBezTo>
                    <a:pt x="1599046" y="147954"/>
                    <a:pt x="1602479" y="131908"/>
                    <a:pt x="1609343" y="117788"/>
                  </a:cubicBezTo>
                  <a:cubicBezTo>
                    <a:pt x="1616208" y="103668"/>
                    <a:pt x="1625807" y="92618"/>
                    <a:pt x="1638142" y="84637"/>
                  </a:cubicBezTo>
                  <a:cubicBezTo>
                    <a:pt x="1650476" y="76656"/>
                    <a:pt x="1663842" y="72666"/>
                    <a:pt x="1678241" y="72666"/>
                  </a:cubicBezTo>
                  <a:close/>
                  <a:moveTo>
                    <a:pt x="1129624" y="72666"/>
                  </a:moveTo>
                  <a:cubicBezTo>
                    <a:pt x="1150162" y="72666"/>
                    <a:pt x="1166822" y="77968"/>
                    <a:pt x="1179602" y="88572"/>
                  </a:cubicBezTo>
                  <a:cubicBezTo>
                    <a:pt x="1192383" y="99175"/>
                    <a:pt x="1198773" y="112737"/>
                    <a:pt x="1198773" y="129257"/>
                  </a:cubicBezTo>
                  <a:lnTo>
                    <a:pt x="1167631" y="129257"/>
                  </a:lnTo>
                  <a:cubicBezTo>
                    <a:pt x="1167631" y="120774"/>
                    <a:pt x="1164031" y="113463"/>
                    <a:pt x="1156831" y="107324"/>
                  </a:cubicBezTo>
                  <a:cubicBezTo>
                    <a:pt x="1149632" y="101185"/>
                    <a:pt x="1140563" y="98115"/>
                    <a:pt x="1129624" y="98115"/>
                  </a:cubicBezTo>
                  <a:cubicBezTo>
                    <a:pt x="1118350" y="98115"/>
                    <a:pt x="1109532" y="100571"/>
                    <a:pt x="1103170" y="105482"/>
                  </a:cubicBezTo>
                  <a:cubicBezTo>
                    <a:pt x="1096807" y="110393"/>
                    <a:pt x="1093626" y="116811"/>
                    <a:pt x="1093626" y="124737"/>
                  </a:cubicBezTo>
                  <a:cubicBezTo>
                    <a:pt x="1093626" y="132215"/>
                    <a:pt x="1096584" y="137852"/>
                    <a:pt x="1102500" y="141647"/>
                  </a:cubicBezTo>
                  <a:cubicBezTo>
                    <a:pt x="1108416" y="145442"/>
                    <a:pt x="1119104" y="149070"/>
                    <a:pt x="1134563" y="152530"/>
                  </a:cubicBezTo>
                  <a:cubicBezTo>
                    <a:pt x="1150023" y="155990"/>
                    <a:pt x="1162552" y="160120"/>
                    <a:pt x="1172151" y="164920"/>
                  </a:cubicBezTo>
                  <a:cubicBezTo>
                    <a:pt x="1181751" y="169720"/>
                    <a:pt x="1188867" y="175496"/>
                    <a:pt x="1193499" y="182249"/>
                  </a:cubicBezTo>
                  <a:cubicBezTo>
                    <a:pt x="1198131" y="189002"/>
                    <a:pt x="1200447" y="197234"/>
                    <a:pt x="1200447" y="206945"/>
                  </a:cubicBezTo>
                  <a:cubicBezTo>
                    <a:pt x="1200447" y="223131"/>
                    <a:pt x="1193973" y="236107"/>
                    <a:pt x="1181025" y="245873"/>
                  </a:cubicBezTo>
                  <a:cubicBezTo>
                    <a:pt x="1168077" y="255640"/>
                    <a:pt x="1151278" y="260524"/>
                    <a:pt x="1130628" y="260524"/>
                  </a:cubicBezTo>
                  <a:cubicBezTo>
                    <a:pt x="1116118" y="260524"/>
                    <a:pt x="1103281" y="257956"/>
                    <a:pt x="1092119" y="252822"/>
                  </a:cubicBezTo>
                  <a:cubicBezTo>
                    <a:pt x="1080957" y="247687"/>
                    <a:pt x="1072223" y="240516"/>
                    <a:pt x="1065916" y="231307"/>
                  </a:cubicBezTo>
                  <a:cubicBezTo>
                    <a:pt x="1059610" y="222098"/>
                    <a:pt x="1056456" y="212136"/>
                    <a:pt x="1056456" y="201420"/>
                  </a:cubicBezTo>
                  <a:lnTo>
                    <a:pt x="1087431" y="201420"/>
                  </a:lnTo>
                  <a:cubicBezTo>
                    <a:pt x="1087989" y="211801"/>
                    <a:pt x="1092147" y="220033"/>
                    <a:pt x="1099905" y="226116"/>
                  </a:cubicBezTo>
                  <a:cubicBezTo>
                    <a:pt x="1107662" y="232200"/>
                    <a:pt x="1117904" y="235241"/>
                    <a:pt x="1130628" y="235241"/>
                  </a:cubicBezTo>
                  <a:cubicBezTo>
                    <a:pt x="1142349" y="235241"/>
                    <a:pt x="1151753" y="232869"/>
                    <a:pt x="1158841" y="228126"/>
                  </a:cubicBezTo>
                  <a:cubicBezTo>
                    <a:pt x="1165929" y="223382"/>
                    <a:pt x="1169473" y="217047"/>
                    <a:pt x="1169473" y="209122"/>
                  </a:cubicBezTo>
                  <a:cubicBezTo>
                    <a:pt x="1169473" y="200751"/>
                    <a:pt x="1166319" y="194249"/>
                    <a:pt x="1160013" y="189616"/>
                  </a:cubicBezTo>
                  <a:cubicBezTo>
                    <a:pt x="1153706" y="184984"/>
                    <a:pt x="1142711" y="180994"/>
                    <a:pt x="1127029" y="177645"/>
                  </a:cubicBezTo>
                  <a:cubicBezTo>
                    <a:pt x="1111346" y="174296"/>
                    <a:pt x="1098900" y="170278"/>
                    <a:pt x="1089691" y="165590"/>
                  </a:cubicBezTo>
                  <a:cubicBezTo>
                    <a:pt x="1080483" y="160902"/>
                    <a:pt x="1073674" y="155321"/>
                    <a:pt x="1069265" y="148847"/>
                  </a:cubicBezTo>
                  <a:cubicBezTo>
                    <a:pt x="1064856" y="142373"/>
                    <a:pt x="1062651" y="134671"/>
                    <a:pt x="1062651" y="125741"/>
                  </a:cubicBezTo>
                  <a:cubicBezTo>
                    <a:pt x="1062651" y="110896"/>
                    <a:pt x="1068930" y="98338"/>
                    <a:pt x="1081487" y="88069"/>
                  </a:cubicBezTo>
                  <a:cubicBezTo>
                    <a:pt x="1094045" y="77800"/>
                    <a:pt x="1110090" y="72666"/>
                    <a:pt x="1129624" y="72666"/>
                  </a:cubicBezTo>
                  <a:close/>
                  <a:moveTo>
                    <a:pt x="942472" y="35831"/>
                  </a:moveTo>
                  <a:cubicBezTo>
                    <a:pt x="928855" y="35831"/>
                    <a:pt x="917916" y="41049"/>
                    <a:pt x="909656" y="51485"/>
                  </a:cubicBezTo>
                  <a:cubicBezTo>
                    <a:pt x="901396" y="61922"/>
                    <a:pt x="897266" y="75679"/>
                    <a:pt x="897266" y="92757"/>
                  </a:cubicBezTo>
                  <a:cubicBezTo>
                    <a:pt x="897266" y="109389"/>
                    <a:pt x="901256" y="123090"/>
                    <a:pt x="909237" y="133862"/>
                  </a:cubicBezTo>
                  <a:cubicBezTo>
                    <a:pt x="917218" y="144633"/>
                    <a:pt x="927906" y="150019"/>
                    <a:pt x="941300" y="150019"/>
                  </a:cubicBezTo>
                  <a:cubicBezTo>
                    <a:pt x="951681" y="150019"/>
                    <a:pt x="961253" y="146838"/>
                    <a:pt x="970015" y="140475"/>
                  </a:cubicBezTo>
                  <a:cubicBezTo>
                    <a:pt x="978777" y="134113"/>
                    <a:pt x="985168" y="126243"/>
                    <a:pt x="989186" y="116867"/>
                  </a:cubicBezTo>
                  <a:lnTo>
                    <a:pt x="989186" y="104477"/>
                  </a:lnTo>
                  <a:cubicBezTo>
                    <a:pt x="989186" y="84163"/>
                    <a:pt x="984777" y="67643"/>
                    <a:pt x="975959" y="54918"/>
                  </a:cubicBezTo>
                  <a:cubicBezTo>
                    <a:pt x="967141" y="42193"/>
                    <a:pt x="955979" y="35831"/>
                    <a:pt x="942472" y="35831"/>
                  </a:cubicBezTo>
                  <a:close/>
                  <a:moveTo>
                    <a:pt x="1349108" y="10046"/>
                  </a:moveTo>
                  <a:cubicBezTo>
                    <a:pt x="1355136" y="10046"/>
                    <a:pt x="1359712" y="11776"/>
                    <a:pt x="1362837" y="15237"/>
                  </a:cubicBezTo>
                  <a:cubicBezTo>
                    <a:pt x="1365963" y="18697"/>
                    <a:pt x="1367526" y="22938"/>
                    <a:pt x="1367526" y="27961"/>
                  </a:cubicBezTo>
                  <a:cubicBezTo>
                    <a:pt x="1367526" y="32984"/>
                    <a:pt x="1365963" y="37170"/>
                    <a:pt x="1362837" y="40519"/>
                  </a:cubicBezTo>
                  <a:cubicBezTo>
                    <a:pt x="1359712" y="43867"/>
                    <a:pt x="1355136" y="45542"/>
                    <a:pt x="1349108" y="45542"/>
                  </a:cubicBezTo>
                  <a:cubicBezTo>
                    <a:pt x="1343081" y="45542"/>
                    <a:pt x="1338532" y="43867"/>
                    <a:pt x="1335462" y="40519"/>
                  </a:cubicBezTo>
                  <a:cubicBezTo>
                    <a:pt x="1332393" y="37170"/>
                    <a:pt x="1330858" y="32984"/>
                    <a:pt x="1330858" y="27961"/>
                  </a:cubicBezTo>
                  <a:cubicBezTo>
                    <a:pt x="1330858" y="22938"/>
                    <a:pt x="1332393" y="18697"/>
                    <a:pt x="1335462" y="15237"/>
                  </a:cubicBezTo>
                  <a:cubicBezTo>
                    <a:pt x="1338532" y="11776"/>
                    <a:pt x="1343081" y="10046"/>
                    <a:pt x="1349108" y="10046"/>
                  </a:cubicBezTo>
                  <a:close/>
                  <a:moveTo>
                    <a:pt x="942305" y="10046"/>
                  </a:moveTo>
                  <a:cubicBezTo>
                    <a:pt x="966415" y="10046"/>
                    <a:pt x="985419" y="19060"/>
                    <a:pt x="999316" y="37086"/>
                  </a:cubicBezTo>
                  <a:cubicBezTo>
                    <a:pt x="1013212" y="55113"/>
                    <a:pt x="1020161" y="79698"/>
                    <a:pt x="1020161" y="110840"/>
                  </a:cubicBezTo>
                  <a:lnTo>
                    <a:pt x="1020161" y="119881"/>
                  </a:lnTo>
                  <a:cubicBezTo>
                    <a:pt x="1020161" y="167320"/>
                    <a:pt x="1010785" y="201950"/>
                    <a:pt x="992032" y="223772"/>
                  </a:cubicBezTo>
                  <a:cubicBezTo>
                    <a:pt x="973280" y="245594"/>
                    <a:pt x="944984" y="256784"/>
                    <a:pt x="907144" y="257342"/>
                  </a:cubicBezTo>
                  <a:lnTo>
                    <a:pt x="901117" y="257342"/>
                  </a:lnTo>
                  <a:lnTo>
                    <a:pt x="901117" y="231056"/>
                  </a:lnTo>
                  <a:lnTo>
                    <a:pt x="907647" y="231056"/>
                  </a:lnTo>
                  <a:cubicBezTo>
                    <a:pt x="933208" y="230611"/>
                    <a:pt x="952853" y="223956"/>
                    <a:pt x="966583" y="211089"/>
                  </a:cubicBezTo>
                  <a:cubicBezTo>
                    <a:pt x="980312" y="198223"/>
                    <a:pt x="987791" y="177866"/>
                    <a:pt x="989018" y="150019"/>
                  </a:cubicBezTo>
                  <a:cubicBezTo>
                    <a:pt x="982545" y="157721"/>
                    <a:pt x="974815" y="163916"/>
                    <a:pt x="965829" y="168604"/>
                  </a:cubicBezTo>
                  <a:cubicBezTo>
                    <a:pt x="956844" y="173292"/>
                    <a:pt x="946993" y="175636"/>
                    <a:pt x="936278" y="175636"/>
                  </a:cubicBezTo>
                  <a:cubicBezTo>
                    <a:pt x="922213" y="175636"/>
                    <a:pt x="909963" y="172176"/>
                    <a:pt x="899526" y="165255"/>
                  </a:cubicBezTo>
                  <a:cubicBezTo>
                    <a:pt x="889090" y="158335"/>
                    <a:pt x="881025" y="148596"/>
                    <a:pt x="875332" y="136038"/>
                  </a:cubicBezTo>
                  <a:cubicBezTo>
                    <a:pt x="869640" y="123481"/>
                    <a:pt x="866793" y="109612"/>
                    <a:pt x="866793" y="94431"/>
                  </a:cubicBezTo>
                  <a:cubicBezTo>
                    <a:pt x="866793" y="78135"/>
                    <a:pt x="869891" y="63457"/>
                    <a:pt x="876086" y="50397"/>
                  </a:cubicBezTo>
                  <a:cubicBezTo>
                    <a:pt x="882281" y="37338"/>
                    <a:pt x="891071" y="27347"/>
                    <a:pt x="902456" y="20427"/>
                  </a:cubicBezTo>
                  <a:cubicBezTo>
                    <a:pt x="913842" y="13506"/>
                    <a:pt x="927125" y="10046"/>
                    <a:pt x="942305" y="10046"/>
                  </a:cubicBezTo>
                  <a:close/>
                  <a:moveTo>
                    <a:pt x="1530771" y="0"/>
                  </a:moveTo>
                  <a:lnTo>
                    <a:pt x="1561746" y="0"/>
                  </a:lnTo>
                  <a:lnTo>
                    <a:pt x="1561746" y="257175"/>
                  </a:lnTo>
                  <a:lnTo>
                    <a:pt x="1533283" y="257175"/>
                  </a:lnTo>
                  <a:lnTo>
                    <a:pt x="1531776" y="237753"/>
                  </a:lnTo>
                  <a:cubicBezTo>
                    <a:pt x="1519386" y="252933"/>
                    <a:pt x="1502141" y="260524"/>
                    <a:pt x="1480040" y="260524"/>
                  </a:cubicBezTo>
                  <a:cubicBezTo>
                    <a:pt x="1459055" y="260524"/>
                    <a:pt x="1441949" y="251929"/>
                    <a:pt x="1428722" y="234739"/>
                  </a:cubicBezTo>
                  <a:cubicBezTo>
                    <a:pt x="1415495" y="217549"/>
                    <a:pt x="1408881" y="195114"/>
                    <a:pt x="1408881" y="167432"/>
                  </a:cubicBezTo>
                  <a:lnTo>
                    <a:pt x="1408881" y="165088"/>
                  </a:lnTo>
                  <a:cubicBezTo>
                    <a:pt x="1408881" y="137294"/>
                    <a:pt x="1415467" y="114942"/>
                    <a:pt x="1428638" y="98031"/>
                  </a:cubicBezTo>
                  <a:cubicBezTo>
                    <a:pt x="1441809" y="81121"/>
                    <a:pt x="1459055" y="72666"/>
                    <a:pt x="1480375" y="72666"/>
                  </a:cubicBezTo>
                  <a:cubicBezTo>
                    <a:pt x="1501583" y="72666"/>
                    <a:pt x="1518381" y="79921"/>
                    <a:pt x="1530771" y="94431"/>
                  </a:cubicBezTo>
                  <a:close/>
                  <a:moveTo>
                    <a:pt x="1247645" y="0"/>
                  </a:moveTo>
                  <a:lnTo>
                    <a:pt x="1278619" y="0"/>
                  </a:lnTo>
                  <a:lnTo>
                    <a:pt x="1278619" y="257175"/>
                  </a:lnTo>
                  <a:lnTo>
                    <a:pt x="1247645" y="257175"/>
                  </a:lnTo>
                  <a:close/>
                </a:path>
              </a:pathLst>
            </a:custGeom>
            <a:solidFill>
              <a:schemeClr val="bg1">
                <a:lumMod val="7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en-US" sz="2700">
                <a:solidFill>
                  <a:schemeClr val="bg1">
                    <a:lumMod val="75000"/>
                  </a:schemeClr>
                </a:solidFill>
                <a:latin typeface="#9Slide02 Noi dung dai" panose="02000000000000000000" pitchFamily="2" charset="0"/>
                <a:ea typeface="#9Slide02 Noi dung dai" panose="02000000000000000000" pitchFamily="2" charset="0"/>
              </a:endParaRPr>
            </a:p>
          </p:txBody>
        </p:sp>
        <p:sp>
          <p:nvSpPr>
            <p:cNvPr id="14" name="Rectangle 13">
              <a:extLst>
                <a:ext uri="{FF2B5EF4-FFF2-40B4-BE49-F238E27FC236}">
                  <a16:creationId xmlns:a16="http://schemas.microsoft.com/office/drawing/2014/main" id="{52465F73-4B27-4C0F-9B02-510C8E083EB6}"/>
                </a:ext>
              </a:extLst>
            </p:cNvPr>
            <p:cNvSpPr/>
            <p:nvPr/>
          </p:nvSpPr>
          <p:spPr>
            <a:xfrm>
              <a:off x="-2202100" y="-2224223"/>
              <a:ext cx="16596200" cy="112843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18146389"/>
      </p:ext>
    </p:extLst>
  </p:cSld>
  <p:clrMap bg1="lt1" tx1="dk1" bg2="lt2" tx2="dk2" accent1="accent1" accent2="accent2" accent3="accent3" accent4="accent4" accent5="accent5" accent6="accent6" hlink="hlink" folHlink="folHlink"/>
  <p:sldLayoutIdLst>
    <p:sldLayoutId id="2147483655" r:id="rId1"/>
    <p:sldLayoutId id="2147483654" r:id="rId2"/>
    <p:sldLayoutId id="2147483649" r:id="rId3"/>
    <p:sldLayoutId id="2147483657" r:id="rId4"/>
    <p:sldLayoutId id="2147483650" r:id="rId5"/>
    <p:sldLayoutId id="2147483652"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27150BC6-8183-438E-9FC3-E7389576DD78}"/>
              </a:ext>
            </a:extLst>
          </p:cNvPr>
          <p:cNvSpPr txBox="1"/>
          <p:nvPr/>
        </p:nvSpPr>
        <p:spPr>
          <a:xfrm>
            <a:off x="1676400" y="2819400"/>
            <a:ext cx="8915400" cy="923330"/>
          </a:xfrm>
          <a:prstGeom prst="rect">
            <a:avLst/>
          </a:prstGeom>
          <a:noFill/>
        </p:spPr>
        <p:txBody>
          <a:bodyPr wrap="square" lIns="0" tIns="0" rIns="0" bIns="0" rtlCol="0">
            <a:spAutoFit/>
          </a:bodyPr>
          <a:lstStyle/>
          <a:p>
            <a:pPr algn="l"/>
            <a:r>
              <a:rPr lang="en-US" sz="6000" dirty="0">
                <a:solidFill>
                  <a:srgbClr val="154A8D"/>
                </a:solidFill>
                <a:latin typeface="#9Slide02 Tieu de rat dai 02" panose="020B0606020202050201" pitchFamily="34" charset="0"/>
              </a:rPr>
              <a:t>Java</a:t>
            </a:r>
          </a:p>
        </p:txBody>
      </p:sp>
      <p:sp>
        <p:nvSpPr>
          <p:cNvPr id="7" name="TextBox 6">
            <a:extLst>
              <a:ext uri="{FF2B5EF4-FFF2-40B4-BE49-F238E27FC236}">
                <a16:creationId xmlns:a16="http://schemas.microsoft.com/office/drawing/2014/main" id="{57D7E4A7-B4C6-4720-8201-1DA5931A1A87}"/>
              </a:ext>
            </a:extLst>
          </p:cNvPr>
          <p:cNvSpPr txBox="1"/>
          <p:nvPr/>
        </p:nvSpPr>
        <p:spPr>
          <a:xfrm>
            <a:off x="1676400" y="3761780"/>
            <a:ext cx="2895600" cy="261610"/>
          </a:xfrm>
          <a:prstGeom prst="rect">
            <a:avLst/>
          </a:prstGeom>
          <a:noFill/>
        </p:spPr>
        <p:txBody>
          <a:bodyPr wrap="square" lIns="0" tIns="0" rIns="0" bIns="0" rtlCol="0">
            <a:spAutoFit/>
          </a:bodyPr>
          <a:lstStyle/>
          <a:p>
            <a:pPr algn="l"/>
            <a:r>
              <a:rPr lang="en-US" sz="1700" dirty="0" err="1">
                <a:solidFill>
                  <a:srgbClr val="F37422"/>
                </a:solidFill>
              </a:rPr>
              <a:t>Đinh</a:t>
            </a:r>
            <a:r>
              <a:rPr lang="en-US" sz="1700" dirty="0">
                <a:solidFill>
                  <a:srgbClr val="F37422"/>
                </a:solidFill>
              </a:rPr>
              <a:t> </a:t>
            </a:r>
            <a:r>
              <a:rPr lang="en-US" sz="1700" dirty="0" err="1">
                <a:solidFill>
                  <a:srgbClr val="F37422"/>
                </a:solidFill>
              </a:rPr>
              <a:t>Doãn</a:t>
            </a:r>
            <a:r>
              <a:rPr lang="en-US" sz="1700" dirty="0">
                <a:solidFill>
                  <a:srgbClr val="F37422"/>
                </a:solidFill>
              </a:rPr>
              <a:t> Phú</a:t>
            </a:r>
          </a:p>
        </p:txBody>
      </p:sp>
      <p:pic>
        <p:nvPicPr>
          <p:cNvPr id="8" name="Graphic 7">
            <a:extLst>
              <a:ext uri="{FF2B5EF4-FFF2-40B4-BE49-F238E27FC236}">
                <a16:creationId xmlns:a16="http://schemas.microsoft.com/office/drawing/2014/main" id="{E9D76A19-BB08-4BB2-B289-7DDC93C3AE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23872" y="914400"/>
            <a:ext cx="7445124" cy="5029200"/>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Tree>
    <p:extLst>
      <p:ext uri="{BB962C8B-B14F-4D97-AF65-F5344CB8AC3E}">
        <p14:creationId xmlns:p14="http://schemas.microsoft.com/office/powerpoint/2010/main" val="281707951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269602" y="1001464"/>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425025" y="92974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513463" y="1165502"/>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269602" y="1854541"/>
            <a:ext cx="5395964" cy="523220"/>
          </a:xfrm>
          <a:prstGeom prst="rect">
            <a:avLst/>
          </a:prstGeom>
          <a:noFill/>
        </p:spPr>
        <p:txBody>
          <a:bodyPr wrap="none" rtlCol="0">
            <a:spAutoFit/>
          </a:bodyPr>
          <a:lstStyle/>
          <a:p>
            <a:r>
              <a:rPr lang="en-US" sz="2800" b="1">
                <a:latin typeface="Times New Roman" panose="02020603050405020304" pitchFamily="18" charset="0"/>
                <a:cs typeface="Times New Roman" panose="02020603050405020304" pitchFamily="18" charset="0"/>
              </a:rPr>
              <a:t>- Các loại biến trong Java (2 loại):</a:t>
            </a:r>
          </a:p>
        </p:txBody>
      </p:sp>
      <p:sp>
        <p:nvSpPr>
          <p:cNvPr id="19" name="TextBox 18">
            <a:extLst>
              <a:ext uri="{FF2B5EF4-FFF2-40B4-BE49-F238E27FC236}">
                <a16:creationId xmlns:a16="http://schemas.microsoft.com/office/drawing/2014/main" id="{9D497977-51B6-40F1-9085-B17CF660A258}"/>
              </a:ext>
            </a:extLst>
          </p:cNvPr>
          <p:cNvSpPr txBox="1"/>
          <p:nvPr/>
        </p:nvSpPr>
        <p:spPr>
          <a:xfrm>
            <a:off x="1373732" y="2430482"/>
            <a:ext cx="8504338" cy="3970318"/>
          </a:xfrm>
          <a:prstGeom prst="rect">
            <a:avLst/>
          </a:prstGeom>
          <a:noFill/>
        </p:spPr>
        <p:txBody>
          <a:bodyPr wrap="square" rtlCol="0">
            <a:spAutoFit/>
          </a:bodyPr>
          <a:lstStyle/>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tham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trị</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Kiểu này dành cho các biến, tham số khai báo kiểu dữ liệu cơ bản nguyên thủy gồm: </a:t>
            </a:r>
            <a:r>
              <a:rPr lang="vi-VN" sz="2800" b="1" dirty="0">
                <a:latin typeface="Times New Roman" panose="02020603050405020304" pitchFamily="18" charset="0"/>
                <a:cs typeface="Times New Roman" panose="02020603050405020304" pitchFamily="18" charset="0"/>
              </a:rPr>
              <a:t>byte, short, int, long, float, double, boolean, char</a:t>
            </a:r>
            <a:r>
              <a:rPr lang="en-US" sz="2800"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tham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chiếu</a:t>
            </a:r>
            <a:r>
              <a:rPr lang="en-US" sz="2800" b="1" dirty="0">
                <a:latin typeface="Times New Roman" panose="02020603050405020304" pitchFamily="18" charset="0"/>
                <a:cs typeface="Times New Roman" panose="02020603050405020304" pitchFamily="18" charset="0"/>
              </a:rPr>
              <a:t> (Reference Type)</a:t>
            </a:r>
            <a:r>
              <a:rPr lang="en-US" sz="2800" dirty="0">
                <a:latin typeface="Times New Roman" panose="02020603050405020304" pitchFamily="18" charset="0"/>
                <a:cs typeface="Times New Roman" panose="02020603050405020304" pitchFamily="18" charset="0"/>
              </a:rPr>
              <a:t>: L</a:t>
            </a:r>
            <a:r>
              <a:rPr lang="vi-VN" sz="2800" dirty="0">
                <a:latin typeface="Times New Roman" panose="02020603050405020304" pitchFamily="18" charset="0"/>
                <a:cs typeface="Times New Roman" panose="02020603050405020304" pitchFamily="18" charset="0"/>
              </a:rPr>
              <a:t>ư</a:t>
            </a:r>
            <a:r>
              <a:rPr lang="en-US" sz="2800" dirty="0">
                <a:latin typeface="Times New Roman" panose="02020603050405020304" pitchFamily="18" charset="0"/>
                <a:cs typeface="Times New Roman" panose="02020603050405020304" pitchFamily="18" charset="0"/>
              </a:rPr>
              <a:t>u </a:t>
            </a:r>
            <a:r>
              <a:rPr lang="en-US" sz="2800" dirty="0" err="1">
                <a:latin typeface="Times New Roman" panose="02020603050405020304" pitchFamily="18" charset="0"/>
                <a:cs typeface="Times New Roman" panose="02020603050405020304" pitchFamily="18" charset="0"/>
              </a:rPr>
              <a:t>trữ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giá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trị</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của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đối</a:t>
            </a:r>
            <a:r>
              <a:rPr lang="en-US" sz="2800" dirty="0">
                <a:latin typeface="Times New Roman" panose="02020603050405020304" pitchFamily="18" charset="0"/>
                <a:cs typeface="Times New Roman" panose="02020603050405020304" pitchFamily="18" charset="0"/>
              </a:rPr>
              <a:t> t</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ợng</a:t>
            </a:r>
            <a:r>
              <a:rPr lang="en-US" sz="2800" dirty="0">
                <a:latin typeface="Times New Roman" panose="02020603050405020304" pitchFamily="18" charset="0"/>
                <a:cs typeface="Times New Roman" panose="02020603050405020304" pitchFamily="18" charset="0"/>
              </a:rPr>
              <a:t>.</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VD: Person </a:t>
            </a:r>
            <a:r>
              <a:rPr lang="en-US" sz="2800" dirty="0" err="1">
                <a:latin typeface="Times New Roman" panose="02020603050405020304" pitchFamily="18" charset="0"/>
                <a:cs typeface="Times New Roman" panose="02020603050405020304" pitchFamily="18" charset="0"/>
              </a:rPr>
              <a:t>objPerson</a:t>
            </a:r>
            <a:r>
              <a:rPr lang="en-US" sz="2800" dirty="0">
                <a:latin typeface="Times New Roman" panose="02020603050405020304" pitchFamily="18" charset="0"/>
                <a:cs typeface="Times New Roman" panose="02020603050405020304" pitchFamily="18" charset="0"/>
              </a:rPr>
              <a:t> = new Person();</a:t>
            </a:r>
            <a:br>
              <a:rPr lang="en-US" sz="2800" dirty="0">
                <a:latin typeface="Times New Roman" panose="02020603050405020304" pitchFamily="18" charset="0"/>
                <a:cs typeface="Times New Roman" panose="02020603050405020304" pitchFamily="18" charset="0"/>
              </a:rPr>
            </a:br>
            <a:r>
              <a:rPr lang="en-US" sz="2800" dirty="0" err="1">
                <a:latin typeface="Times New Roman" panose="02020603050405020304" pitchFamily="18" charset="0"/>
                <a:cs typeface="Times New Roman" panose="02020603050405020304" pitchFamily="18" charset="0"/>
              </a:rPr>
              <a:t>objPerson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biến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tham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chiếu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đối</a:t>
            </a:r>
            <a:r>
              <a:rPr lang="en-US" sz="2800" dirty="0">
                <a:latin typeface="Times New Roman" panose="02020603050405020304" pitchFamily="18" charset="0"/>
                <a:cs typeface="Times New Roman" panose="02020603050405020304" pitchFamily="18" charset="0"/>
              </a:rPr>
              <a:t> t</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ợng</a:t>
            </a:r>
            <a:r>
              <a:rPr lang="en-US" sz="2800" dirty="0">
                <a:latin typeface="Times New Roman" panose="02020603050405020304" pitchFamily="18" charset="0"/>
                <a:cs typeface="Times New Roman" panose="02020603050405020304" pitchFamily="18" charset="0"/>
              </a:rPr>
              <a:t> Person</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532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93402" y="1133127"/>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348825" y="1061408"/>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437263" y="1297165"/>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193402" y="2018927"/>
            <a:ext cx="5597943" cy="523220"/>
          </a:xfrm>
          <a:prstGeom prst="rect">
            <a:avLst/>
          </a:prstGeom>
          <a:noFill/>
        </p:spPr>
        <p:txBody>
          <a:bodyPr wrap="none" rtlCol="0">
            <a:spAutoFit/>
          </a:bodyPr>
          <a:lstStyle/>
          <a:p>
            <a:r>
              <a:rPr lang="en-US" sz="2800" b="1">
                <a:latin typeface="Times New Roman" panose="02020603050405020304" pitchFamily="18" charset="0"/>
                <a:cs typeface="Times New Roman" panose="02020603050405020304" pitchFamily="18" charset="0"/>
              </a:rPr>
              <a:t>- Các kiểu biến trong Java (3 kiểu):</a:t>
            </a:r>
          </a:p>
        </p:txBody>
      </p:sp>
      <p:pic>
        <p:nvPicPr>
          <p:cNvPr id="19" name="Picture 18" descr="A screenshot of a cell phone&#10;&#10;Description automatically generated">
            <a:extLst>
              <a:ext uri="{FF2B5EF4-FFF2-40B4-BE49-F238E27FC236}">
                <a16:creationId xmlns:a16="http://schemas.microsoft.com/office/drawing/2014/main" id="{57CADFF3-46A0-44A2-B281-8F52BB080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3175" y="2534474"/>
            <a:ext cx="7676655" cy="3561526"/>
          </a:xfrm>
          <a:prstGeom prst="rect">
            <a:avLst/>
          </a:prstGeom>
        </p:spPr>
      </p:pic>
    </p:spTree>
    <p:extLst>
      <p:ext uri="{BB962C8B-B14F-4D97-AF65-F5344CB8AC3E}">
        <p14:creationId xmlns:p14="http://schemas.microsoft.com/office/powerpoint/2010/main" val="3686671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82917" y="126879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738340" y="1197076"/>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826778" y="1432833"/>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582917" y="2059662"/>
            <a:ext cx="4798108"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Local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địa</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ph</a:t>
            </a:r>
            <a:r>
              <a:rPr lang="vi-VN" sz="2800" b="1" dirty="0">
                <a:latin typeface="Times New Roman" panose="02020603050405020304" pitchFamily="18" charset="0"/>
                <a:cs typeface="Times New Roman" panose="02020603050405020304" pitchFamily="18" charset="0"/>
              </a:rPr>
              <a:t>ư</a:t>
            </a:r>
            <a:r>
              <a:rPr lang="en-US" sz="2800" b="1" dirty="0" err="1">
                <a:latin typeface="Times New Roman" panose="02020603050405020304" pitchFamily="18" charset="0"/>
                <a:cs typeface="Times New Roman" panose="02020603050405020304" pitchFamily="18" charset="0"/>
              </a:rPr>
              <a:t>ơng</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806024" y="2582882"/>
            <a:ext cx="8557176" cy="3970318"/>
          </a:xfrm>
          <a:prstGeom prst="rect">
            <a:avLst/>
          </a:prstGeom>
          <a:noFill/>
        </p:spPr>
        <p:txBody>
          <a:bodyPr wrap="square" rtlCol="0">
            <a:spAutoFit/>
          </a:bodyPr>
          <a:lstStyle/>
          <a:p>
            <a:pPr marL="457200" indent="-457200">
              <a:buFont typeface="Arial" panose="020B0604020202020204" pitchFamily="34" charset="0"/>
              <a:buChar char="•"/>
            </a:pPr>
            <a:r>
              <a:rPr lang="vi-VN" sz="2800">
                <a:latin typeface="+mj-lt"/>
              </a:rPr>
              <a:t>Biến local được khai báo trong các phương thức, hàm contructor hoặc trong các block.</a:t>
            </a:r>
          </a:p>
          <a:p>
            <a:pPr marL="457200" indent="-457200">
              <a:buFont typeface="Arial" panose="020B0604020202020204" pitchFamily="34" charset="0"/>
              <a:buChar char="•"/>
            </a:pPr>
            <a:r>
              <a:rPr lang="en-US" sz="2800">
                <a:latin typeface="+mj-lt"/>
              </a:rPr>
              <a:t>B</a:t>
            </a:r>
            <a:r>
              <a:rPr lang="vi-VN" sz="2800">
                <a:latin typeface="+mj-lt"/>
              </a:rPr>
              <a:t>ị phá hủy khi kết thúc các phương thức, contructor và block.</a:t>
            </a:r>
          </a:p>
          <a:p>
            <a:pPr marL="457200" indent="-457200">
              <a:buFont typeface="Arial" panose="020B0604020202020204" pitchFamily="34" charset="0"/>
              <a:buChar char="•"/>
            </a:pPr>
            <a:r>
              <a:rPr lang="vi-VN" sz="2800">
                <a:latin typeface="+mj-lt"/>
              </a:rPr>
              <a:t>Không được sử dụng "access modifier" khi khai báo biến local.</a:t>
            </a:r>
          </a:p>
          <a:p>
            <a:pPr marL="457200" indent="-457200">
              <a:buFont typeface="Arial" panose="020B0604020202020204" pitchFamily="34" charset="0"/>
              <a:buChar char="•"/>
            </a:pPr>
            <a:r>
              <a:rPr lang="en-US" sz="2800">
                <a:latin typeface="+mj-lt"/>
              </a:rPr>
              <a:t>C</a:t>
            </a:r>
            <a:r>
              <a:rPr lang="vi-VN" sz="2800">
                <a:latin typeface="+mj-lt"/>
              </a:rPr>
              <a:t>ần khởi tạo giá trị mặc định cho biến local trước khi có thể sử dụng.</a:t>
            </a:r>
          </a:p>
          <a:p>
            <a:pPr marL="457200" indent="-457200">
              <a:buFont typeface="Arial" panose="020B0604020202020204" pitchFamily="34" charset="0"/>
              <a:buChar char="•"/>
            </a:pPr>
            <a:endParaRPr lang="en-US" sz="2800">
              <a:latin typeface="+mj-lt"/>
            </a:endParaRPr>
          </a:p>
        </p:txBody>
      </p:sp>
    </p:spTree>
    <p:extLst>
      <p:ext uri="{BB962C8B-B14F-4D97-AF65-F5344CB8AC3E}">
        <p14:creationId xmlns:p14="http://schemas.microsoft.com/office/powerpoint/2010/main" val="377562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25717" y="1013883"/>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281140" y="942164"/>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369578" y="1177921"/>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125717" y="1804750"/>
            <a:ext cx="4673074" cy="523220"/>
          </a:xfrm>
          <a:prstGeom prst="rect">
            <a:avLst/>
          </a:prstGeom>
          <a:noFill/>
        </p:spPr>
        <p:txBody>
          <a:bodyPr wrap="none" rtlCol="0">
            <a:spAutoFit/>
          </a:bodyPr>
          <a:lstStyle/>
          <a:p>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Instance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toàn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cục</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348824" y="2327970"/>
            <a:ext cx="8557176" cy="3539430"/>
          </a:xfrm>
          <a:prstGeom prst="rect">
            <a:avLst/>
          </a:prstGeom>
          <a:noFill/>
        </p:spPr>
        <p:txBody>
          <a:bodyPr wrap="square" rtlCol="0">
            <a:spAutoFit/>
          </a:bodyPr>
          <a:lstStyle/>
          <a:p>
            <a:pPr marL="285750" indent="-285750">
              <a:buFont typeface="Arial" panose="020B0604020202020204" pitchFamily="34" charset="0"/>
              <a:buChar char="•"/>
            </a:pPr>
            <a:r>
              <a:rPr lang="vi-VN" sz="2800">
                <a:latin typeface="+mj-lt"/>
              </a:rPr>
              <a:t>Biến instance được khai báo trong một lớp(class), bên ngoài các phương thức, constructor và các block. </a:t>
            </a:r>
            <a:endParaRPr lang="en-US" sz="2800">
              <a:latin typeface="+mj-lt"/>
            </a:endParaRP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Phạm vi sử dụng trong toàn bộ class đó</a:t>
            </a:r>
            <a:endParaRPr lang="vi-VN" sz="28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Đ</a:t>
            </a:r>
            <a:r>
              <a:rPr lang="vi-VN" sz="2800">
                <a:latin typeface="Times New Roman" panose="02020603050405020304" pitchFamily="18" charset="0"/>
                <a:cs typeface="Times New Roman" panose="02020603050405020304" pitchFamily="18" charset="0"/>
              </a:rPr>
              <a:t>ược phép sử dụng "access modifier" khi khai báo biến instance, mặc định là "default".</a:t>
            </a: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Không </a:t>
            </a:r>
            <a:r>
              <a:rPr lang="vi-VN" sz="2800">
                <a:latin typeface="Times New Roman" panose="02020603050405020304" pitchFamily="18" charset="0"/>
                <a:cs typeface="Times New Roman" panose="02020603050405020304" pitchFamily="18" charset="0"/>
              </a:rPr>
              <a:t>cần khởi tạo giá trị trước khi sử dụng.</a:t>
            </a: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Gọi </a:t>
            </a:r>
            <a:r>
              <a:rPr lang="vi-VN" sz="2800">
                <a:latin typeface="Times New Roman" panose="02020603050405020304" pitchFamily="18" charset="0"/>
                <a:cs typeface="Times New Roman" panose="02020603050405020304" pitchFamily="18" charset="0"/>
              </a:rPr>
              <a:t>nó trực tiếp bằng tên khi sử dụng ở khắp n</a:t>
            </a:r>
            <a:r>
              <a:rPr lang="en-US" sz="2800">
                <a:latin typeface="Times New Roman" panose="02020603050405020304" pitchFamily="18" charset="0"/>
                <a:cs typeface="Times New Roman" panose="02020603050405020304" pitchFamily="18" charset="0"/>
              </a:rPr>
              <a:t>ơ</a:t>
            </a:r>
            <a:r>
              <a:rPr lang="vi-VN" sz="2800">
                <a:latin typeface="Times New Roman" panose="02020603050405020304" pitchFamily="18" charset="0"/>
                <a:cs typeface="Times New Roman" panose="02020603050405020304" pitchFamily="18" charset="0"/>
              </a:rPr>
              <a:t>i bên trong class đó.</a:t>
            </a:r>
          </a:p>
        </p:txBody>
      </p:sp>
    </p:spTree>
    <p:extLst>
      <p:ext uri="{BB962C8B-B14F-4D97-AF65-F5344CB8AC3E}">
        <p14:creationId xmlns:p14="http://schemas.microsoft.com/office/powerpoint/2010/main" val="716607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82917" y="118119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738340" y="1109476"/>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826778" y="1345233"/>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582917" y="1972062"/>
            <a:ext cx="3587842" cy="523220"/>
          </a:xfrm>
          <a:prstGeom prst="rect">
            <a:avLst/>
          </a:prstGeom>
          <a:noFill/>
        </p:spPr>
        <p:txBody>
          <a:bodyPr wrap="none" rtlCol="0">
            <a:spAutoFit/>
          </a:bodyPr>
          <a:lstStyle/>
          <a:p>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Static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tĩnh</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806024" y="2430482"/>
            <a:ext cx="8557176" cy="3970318"/>
          </a:xfrm>
          <a:prstGeom prst="rect">
            <a:avLst/>
          </a:prstGeom>
          <a:noFill/>
        </p:spPr>
        <p:txBody>
          <a:bodyPr wrap="square" rtlCol="0">
            <a:spAutoFit/>
          </a:bodyPr>
          <a:lstStyle/>
          <a:p>
            <a:pPr marL="457200" indent="-457200">
              <a:buFont typeface="Arial" panose="020B0604020202020204" pitchFamily="34" charset="0"/>
              <a:buChar char="•"/>
            </a:pPr>
            <a:r>
              <a:rPr lang="vi-VN" sz="2800">
                <a:latin typeface="Times New Roman (Headings)"/>
              </a:rPr>
              <a:t>Biến static được khai báo trong một class với từ khóa "static", phía bên ngoài các phương thức, constructor và block</a:t>
            </a:r>
            <a:r>
              <a:rPr lang="en-US" sz="2800">
                <a:latin typeface="Times New Roman (Headings)"/>
              </a:rPr>
              <a:t>.</a:t>
            </a:r>
          </a:p>
          <a:p>
            <a:pPr marL="457200" indent="-457200">
              <a:buFont typeface="Arial" panose="020B0604020202020204" pitchFamily="34" charset="0"/>
              <a:buChar char="•"/>
            </a:pPr>
            <a:r>
              <a:rPr lang="vi-VN" sz="2800">
                <a:latin typeface="Times New Roman (Headings)"/>
              </a:rPr>
              <a:t>Biến static được tạo khi chương trình bắt đầu chạy và chỉ bị phá hủy khi chương trình dừng. </a:t>
            </a:r>
            <a:endParaRPr lang="en-US" sz="2800">
              <a:latin typeface="Times New Roman (Headings)"/>
            </a:endParaRPr>
          </a:p>
          <a:p>
            <a:pPr marL="457200" indent="-457200">
              <a:buFont typeface="Arial" panose="020B0604020202020204" pitchFamily="34" charset="0"/>
              <a:buChar char="•"/>
            </a:pPr>
            <a:r>
              <a:rPr lang="vi-VN" sz="2800">
                <a:latin typeface="Times New Roman (Headings)"/>
              </a:rPr>
              <a:t>Biến static được truy cập thông qua tên của class chứa nó, với cú pháp: TenClass.tenBien</a:t>
            </a:r>
            <a:r>
              <a:rPr lang="en-US" sz="2800">
                <a:latin typeface="Times New Roman (Headings)"/>
              </a:rPr>
              <a:t>Static</a:t>
            </a:r>
            <a:r>
              <a:rPr lang="vi-VN" sz="2800">
                <a:latin typeface="Times New Roman (Headings)"/>
              </a:rPr>
              <a:t>.</a:t>
            </a:r>
          </a:p>
          <a:p>
            <a:pPr marL="457200" indent="-457200">
              <a:buFont typeface="Arial" panose="020B0604020202020204" pitchFamily="34" charset="0"/>
              <a:buChar char="•"/>
            </a:pPr>
            <a:r>
              <a:rPr lang="en-US" sz="2800">
                <a:latin typeface="Times New Roman (Headings)"/>
              </a:rPr>
              <a:t>P</a:t>
            </a:r>
            <a:r>
              <a:rPr lang="vi-VN" sz="2800">
                <a:latin typeface="Times New Roman (Headings)"/>
              </a:rPr>
              <a:t>hương thức sử dụng biến static bằng cách gọi tên của nó khi phương thức đó cũng </a:t>
            </a:r>
            <a:r>
              <a:rPr lang="en-US" sz="2800">
                <a:latin typeface="Times New Roman (Headings)"/>
              </a:rPr>
              <a:t>là </a:t>
            </a:r>
            <a:r>
              <a:rPr lang="vi-VN" sz="2800">
                <a:latin typeface="Times New Roman (Headings)"/>
              </a:rPr>
              <a:t>"static".</a:t>
            </a:r>
          </a:p>
        </p:txBody>
      </p:sp>
    </p:spTree>
    <p:extLst>
      <p:ext uri="{BB962C8B-B14F-4D97-AF65-F5344CB8AC3E}">
        <p14:creationId xmlns:p14="http://schemas.microsoft.com/office/powerpoint/2010/main" val="2012573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2256599" y="1256413"/>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412022" y="1184694"/>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500460" y="1420451"/>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dụ</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2256599" y="2047280"/>
            <a:ext cx="27687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Bài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tập</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về</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2491824" y="2682657"/>
            <a:ext cx="8557176" cy="3108543"/>
          </a:xfrm>
          <a:prstGeom prst="rect">
            <a:avLst/>
          </a:prstGeom>
          <a:noFill/>
        </p:spPr>
        <p:txBody>
          <a:bodyPr wrap="square" rtlCol="0">
            <a:spAutoFit/>
          </a:bodyPr>
          <a:lstStyle/>
          <a:p>
            <a:pPr marL="514350" indent="-514350">
              <a:buFont typeface="+mj-lt"/>
              <a:buAutoNum type="arabicParenR"/>
            </a:pPr>
            <a:r>
              <a:rPr lang="en-US" sz="2800" dirty="0" err="1">
                <a:latin typeface="Times New Roman (Headings)"/>
              </a:rPr>
              <a:t>Tạo</a:t>
            </a:r>
            <a:r>
              <a:rPr lang="en-US" sz="2800" dirty="0">
                <a:latin typeface="Times New Roman (Headings)"/>
              </a:rPr>
              <a:t> 5 </a:t>
            </a:r>
            <a:r>
              <a:rPr lang="en-US" sz="2800" dirty="0" err="1">
                <a:latin typeface="Times New Roman (Headings)"/>
              </a:rPr>
              <a:t>biến</a:t>
            </a:r>
            <a:r>
              <a:rPr lang="en-US" sz="2800" dirty="0">
                <a:latin typeface="Times New Roman (Headings)"/>
              </a:rPr>
              <a:t> </a:t>
            </a:r>
            <a:r>
              <a:rPr lang="en-US" sz="2800" dirty="0" err="1">
                <a:latin typeface="Times New Roman (Headings)"/>
              </a:rPr>
              <a:t>với</a:t>
            </a:r>
            <a:r>
              <a:rPr lang="en-US" sz="2800" dirty="0">
                <a:latin typeface="Times New Roman (Headings)"/>
              </a:rPr>
              <a:t> </a:t>
            </a:r>
            <a:r>
              <a:rPr lang="en-US" sz="2800" dirty="0" err="1">
                <a:latin typeface="Times New Roman (Headings)"/>
              </a:rPr>
              <a:t>các</a:t>
            </a:r>
            <a:r>
              <a:rPr lang="en-US" sz="2800" dirty="0">
                <a:latin typeface="Times New Roman (Headings)"/>
              </a:rPr>
              <a:t> </a:t>
            </a:r>
            <a:r>
              <a:rPr lang="en-US" sz="2800" dirty="0" err="1">
                <a:latin typeface="Times New Roman (Headings)"/>
              </a:rPr>
              <a:t>kiểu</a:t>
            </a:r>
            <a:r>
              <a:rPr lang="en-US" sz="2800" dirty="0">
                <a:latin typeface="Times New Roman (Headings)"/>
              </a:rPr>
              <a:t> </a:t>
            </a:r>
            <a:r>
              <a:rPr lang="en-US" sz="2800" dirty="0" err="1">
                <a:latin typeface="Times New Roman (Headings)"/>
              </a:rPr>
              <a:t>dữ</a:t>
            </a:r>
            <a:r>
              <a:rPr lang="en-US" sz="2800" dirty="0">
                <a:latin typeface="Times New Roman (Headings)"/>
              </a:rPr>
              <a:t> </a:t>
            </a:r>
            <a:r>
              <a:rPr lang="en-US" sz="2800" dirty="0" err="1">
                <a:latin typeface="Times New Roman (Headings)"/>
              </a:rPr>
              <a:t>liệu</a:t>
            </a:r>
            <a:r>
              <a:rPr lang="en-US" sz="2800" dirty="0">
                <a:latin typeface="Times New Roman (Headings)"/>
              </a:rPr>
              <a:t> </a:t>
            </a:r>
            <a:r>
              <a:rPr lang="en-US" sz="2800" dirty="0" err="1">
                <a:latin typeface="Times New Roman (Headings)"/>
              </a:rPr>
              <a:t>bất</a:t>
            </a:r>
            <a:r>
              <a:rPr lang="en-US" sz="2800" dirty="0">
                <a:latin typeface="Times New Roman (Headings)"/>
              </a:rPr>
              <a:t> </a:t>
            </a:r>
            <a:r>
              <a:rPr lang="en-US" sz="2800" dirty="0" err="1">
                <a:latin typeface="Times New Roman (Headings)"/>
              </a:rPr>
              <a:t>kì</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a:t>
            </a:r>
            <a:r>
              <a:rPr lang="en-US" sz="2800" dirty="0" err="1">
                <a:latin typeface="Times New Roman (Headings)"/>
              </a:rPr>
              <a:t>toàn</a:t>
            </a:r>
            <a:r>
              <a:rPr lang="en-US" sz="2800" dirty="0">
                <a:latin typeface="Times New Roman (Headings)"/>
              </a:rPr>
              <a:t> </a:t>
            </a:r>
            <a:r>
              <a:rPr lang="en-US" sz="2800" dirty="0" err="1">
                <a:latin typeface="Times New Roman (Headings)"/>
              </a:rPr>
              <a:t>cục</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a:t>
            </a:r>
            <a:r>
              <a:rPr lang="en-US" sz="2800" dirty="0" err="1">
                <a:latin typeface="Times New Roman (Headings)"/>
              </a:rPr>
              <a:t>cục</a:t>
            </a:r>
            <a:r>
              <a:rPr lang="en-US" sz="2800" dirty="0">
                <a:latin typeface="Times New Roman (Headings)"/>
              </a:rPr>
              <a:t> </a:t>
            </a:r>
            <a:r>
              <a:rPr lang="en-US" sz="2800" dirty="0" err="1">
                <a:latin typeface="Times New Roman (Headings)"/>
              </a:rPr>
              <a:t>bộ</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static</a:t>
            </a:r>
          </a:p>
          <a:p>
            <a:pPr marL="514350" indent="-514350">
              <a:buFont typeface="+mj-lt"/>
              <a:buAutoNum type="arabicParenR"/>
            </a:pPr>
            <a:r>
              <a:rPr lang="en-US" sz="2800" dirty="0" err="1">
                <a:latin typeface="Times New Roman (Headings)"/>
              </a:rPr>
              <a:t>Tất</a:t>
            </a:r>
            <a:r>
              <a:rPr lang="en-US" sz="2800" dirty="0">
                <a:latin typeface="Times New Roman (Headings)"/>
              </a:rPr>
              <a:t> </a:t>
            </a:r>
            <a:r>
              <a:rPr lang="en-US" sz="2800" dirty="0" err="1">
                <a:latin typeface="Times New Roman (Headings)"/>
              </a:rPr>
              <a:t>cả</a:t>
            </a:r>
            <a:r>
              <a:rPr lang="en-US" sz="2800" dirty="0">
                <a:latin typeface="Times New Roman (Headings)"/>
              </a:rPr>
              <a:t> </a:t>
            </a:r>
            <a:r>
              <a:rPr lang="en-US" sz="2800" dirty="0" err="1">
                <a:latin typeface="Times New Roman (Headings)"/>
              </a:rPr>
              <a:t>theo</a:t>
            </a:r>
            <a:r>
              <a:rPr lang="en-US" sz="2800" dirty="0">
                <a:latin typeface="Times New Roman (Headings)"/>
              </a:rPr>
              <a:t> </a:t>
            </a:r>
            <a:r>
              <a:rPr lang="en-US" sz="2800" dirty="0" err="1">
                <a:latin typeface="Times New Roman (Headings)"/>
              </a:rPr>
              <a:t>quy</a:t>
            </a:r>
            <a:r>
              <a:rPr lang="en-US" sz="2800" dirty="0">
                <a:latin typeface="Times New Roman (Headings)"/>
              </a:rPr>
              <a:t> </a:t>
            </a:r>
            <a:r>
              <a:rPr lang="en-US" sz="2800" dirty="0" err="1">
                <a:latin typeface="Times New Roman (Headings)"/>
              </a:rPr>
              <a:t>tắt</a:t>
            </a:r>
            <a:r>
              <a:rPr lang="en-US" sz="2800" dirty="0">
                <a:latin typeface="Times New Roman (Headings)"/>
              </a:rPr>
              <a:t> </a:t>
            </a:r>
            <a:r>
              <a:rPr lang="en-US" sz="2800" dirty="0" err="1">
                <a:latin typeface="Times New Roman (Headings)"/>
              </a:rPr>
              <a:t>đặt</a:t>
            </a:r>
            <a:r>
              <a:rPr lang="en-US" sz="2800" dirty="0">
                <a:latin typeface="Times New Roman (Headings)"/>
              </a:rPr>
              <a:t> </a:t>
            </a:r>
            <a:r>
              <a:rPr lang="en-US" sz="2800" dirty="0" err="1">
                <a:latin typeface="Times New Roman (Headings)"/>
              </a:rPr>
              <a:t>tên</a:t>
            </a:r>
            <a:r>
              <a:rPr lang="en-US" sz="2800" dirty="0">
                <a:latin typeface="Times New Roman (Headings)"/>
              </a:rPr>
              <a:t> </a:t>
            </a:r>
            <a:r>
              <a:rPr lang="en-US" sz="2800" dirty="0" err="1">
                <a:latin typeface="Times New Roman (Headings)"/>
              </a:rPr>
              <a:t>biến</a:t>
            </a:r>
            <a:endParaRPr lang="en-US" sz="2800" dirty="0">
              <a:latin typeface="Times New Roman (Headings)"/>
            </a:endParaRPr>
          </a:p>
          <a:p>
            <a:pPr marL="514350" indent="-514350">
              <a:buFont typeface="+mj-lt"/>
              <a:buAutoNum type="arabicParenR"/>
            </a:pPr>
            <a:r>
              <a:rPr lang="en-US" sz="2800" dirty="0" err="1">
                <a:latin typeface="Times New Roman (Headings)"/>
              </a:rPr>
              <a:t>Sử</a:t>
            </a:r>
            <a:r>
              <a:rPr lang="en-US" sz="2800" dirty="0">
                <a:latin typeface="Times New Roman (Headings)"/>
              </a:rPr>
              <a:t> </a:t>
            </a:r>
            <a:r>
              <a:rPr lang="en-US" sz="2800" dirty="0" err="1">
                <a:latin typeface="Times New Roman (Headings)"/>
              </a:rPr>
              <a:t>dụng</a:t>
            </a:r>
            <a:r>
              <a:rPr lang="en-US" sz="2800" dirty="0">
                <a:latin typeface="Times New Roman (Headings)"/>
              </a:rPr>
              <a:t> </a:t>
            </a:r>
            <a:r>
              <a:rPr lang="en-US" sz="2800" dirty="0" err="1">
                <a:latin typeface="Times New Roman (Headings)"/>
              </a:rPr>
              <a:t>biến</a:t>
            </a:r>
            <a:r>
              <a:rPr lang="en-US" sz="2800" dirty="0">
                <a:latin typeface="Times New Roman (Headings)"/>
              </a:rPr>
              <a:t> </a:t>
            </a:r>
            <a:r>
              <a:rPr lang="en-US" sz="2800" dirty="0" err="1">
                <a:latin typeface="Times New Roman (Headings)"/>
              </a:rPr>
              <a:t>để</a:t>
            </a:r>
            <a:r>
              <a:rPr lang="en-US" sz="2800" dirty="0">
                <a:latin typeface="Times New Roman (Headings)"/>
              </a:rPr>
              <a:t> </a:t>
            </a:r>
            <a:r>
              <a:rPr lang="en-US" sz="2800" dirty="0" err="1">
                <a:latin typeface="Times New Roman (Headings)"/>
              </a:rPr>
              <a:t>viết</a:t>
            </a:r>
            <a:r>
              <a:rPr lang="en-US" sz="2800" dirty="0">
                <a:latin typeface="Times New Roman (Headings)"/>
              </a:rPr>
              <a:t> </a:t>
            </a:r>
            <a:r>
              <a:rPr lang="en-US" sz="2800" dirty="0" err="1">
                <a:latin typeface="Times New Roman (Headings)"/>
              </a:rPr>
              <a:t>ch</a:t>
            </a:r>
            <a:r>
              <a:rPr lang="vi-VN" sz="2800" dirty="0">
                <a:latin typeface="Times New Roman (Headings)"/>
              </a:rPr>
              <a:t>ư</a:t>
            </a:r>
            <a:r>
              <a:rPr lang="en-US" sz="2800" dirty="0" err="1">
                <a:latin typeface="Times New Roman (Headings)"/>
              </a:rPr>
              <a:t>ơng</a:t>
            </a:r>
            <a:r>
              <a:rPr lang="en-US" sz="2800" dirty="0">
                <a:latin typeface="Times New Roman (Headings)"/>
              </a:rPr>
              <a:t> </a:t>
            </a:r>
            <a:r>
              <a:rPr lang="en-US" sz="2800" dirty="0" err="1">
                <a:latin typeface="Times New Roman (Headings)"/>
              </a:rPr>
              <a:t>trình</a:t>
            </a:r>
            <a:r>
              <a:rPr lang="en-US" sz="2800" dirty="0">
                <a:latin typeface="Times New Roman (Headings)"/>
              </a:rPr>
              <a:t> </a:t>
            </a:r>
            <a:r>
              <a:rPr lang="en-US" sz="2800" dirty="0" err="1">
                <a:latin typeface="Times New Roman (Headings)"/>
              </a:rPr>
              <a:t>tính</a:t>
            </a:r>
            <a:r>
              <a:rPr lang="en-US" sz="2800" dirty="0">
                <a:latin typeface="Times New Roman (Headings)"/>
              </a:rPr>
              <a:t> </a:t>
            </a:r>
            <a:r>
              <a:rPr lang="en-US" sz="2800" dirty="0" err="1">
                <a:latin typeface="Times New Roman (Headings)"/>
              </a:rPr>
              <a:t>tổng</a:t>
            </a:r>
            <a:r>
              <a:rPr lang="en-US" sz="2800" dirty="0">
                <a:latin typeface="Times New Roman (Headings)"/>
              </a:rPr>
              <a:t>/</a:t>
            </a:r>
            <a:r>
              <a:rPr lang="en-US" sz="2800" dirty="0" err="1">
                <a:latin typeface="Times New Roman (Headings)"/>
              </a:rPr>
              <a:t>hiệu</a:t>
            </a:r>
            <a:r>
              <a:rPr lang="en-US" sz="2800" dirty="0">
                <a:latin typeface="Times New Roman (Headings)"/>
              </a:rPr>
              <a:t>/</a:t>
            </a:r>
            <a:r>
              <a:rPr lang="en-US" sz="2800" dirty="0" err="1">
                <a:latin typeface="Times New Roman (Headings)"/>
              </a:rPr>
              <a:t>tích</a:t>
            </a:r>
            <a:r>
              <a:rPr lang="en-US" sz="2800" dirty="0">
                <a:latin typeface="Times New Roman (Headings)"/>
              </a:rPr>
              <a:t>/</a:t>
            </a:r>
            <a:r>
              <a:rPr lang="en-US" sz="2800" dirty="0" err="1">
                <a:latin typeface="Times New Roman (Headings)"/>
              </a:rPr>
              <a:t>th</a:t>
            </a:r>
            <a:r>
              <a:rPr lang="vi-VN" sz="2800" dirty="0">
                <a:latin typeface="Times New Roman (Headings)"/>
              </a:rPr>
              <a:t>ư</a:t>
            </a:r>
            <a:r>
              <a:rPr lang="en-US" sz="2800" dirty="0" err="1">
                <a:latin typeface="Times New Roman (Headings)"/>
              </a:rPr>
              <a:t>ơng</a:t>
            </a:r>
            <a:r>
              <a:rPr lang="en-US" sz="2800" dirty="0">
                <a:latin typeface="Times New Roman (Headings)"/>
              </a:rPr>
              <a:t> 2 </a:t>
            </a:r>
            <a:r>
              <a:rPr lang="en-US" sz="2800" dirty="0" err="1">
                <a:latin typeface="Times New Roman (Headings)"/>
              </a:rPr>
              <a:t>số</a:t>
            </a:r>
            <a:r>
              <a:rPr lang="en-US" sz="2800" dirty="0">
                <a:latin typeface="Times New Roman (Headings)"/>
              </a:rPr>
              <a:t> </a:t>
            </a:r>
            <a:r>
              <a:rPr lang="en-US" sz="2800" dirty="0" err="1">
                <a:latin typeface="Times New Roman (Headings)"/>
              </a:rPr>
              <a:t>nguyên</a:t>
            </a:r>
            <a:endParaRPr lang="vi-VN" sz="2800" dirty="0">
              <a:latin typeface="Times New Roman (Headings)"/>
            </a:endParaRPr>
          </a:p>
        </p:txBody>
      </p:sp>
    </p:spTree>
    <p:extLst>
      <p:ext uri="{BB962C8B-B14F-4D97-AF65-F5344CB8AC3E}">
        <p14:creationId xmlns:p14="http://schemas.microsoft.com/office/powerpoint/2010/main" val="137453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8"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899884" y="931361"/>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055307" y="859642"/>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143745" y="1095399"/>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3C2CDBCB-909C-42CB-8C20-EA6E1470C9C7}"/>
              </a:ext>
            </a:extLst>
          </p:cNvPr>
          <p:cNvSpPr txBox="1"/>
          <p:nvPr/>
        </p:nvSpPr>
        <p:spPr>
          <a:xfrm>
            <a:off x="1759836" y="2357605"/>
            <a:ext cx="9144000" cy="1862048"/>
          </a:xfrm>
          <a:prstGeom prst="rect">
            <a:avLst/>
          </a:prstGeom>
          <a:noFill/>
        </p:spPr>
        <p:txBody>
          <a:bodyPr wrap="square" rtlCol="0">
            <a:spAutoFit/>
          </a:bodyPr>
          <a:lstStyle/>
          <a:p>
            <a:pPr marL="457200" indent="-457200">
              <a:buFont typeface="+mj-lt"/>
              <a:buAutoNum type="arabicPeriod" startAt="3"/>
            </a:pPr>
            <a:r>
              <a:rPr lang="en-US" sz="2300" b="1" dirty="0" err="1">
                <a:latin typeface="Times New Roman" panose="02020603050405020304" pitchFamily="18" charset="0"/>
                <a:cs typeface="Times New Roman" panose="02020603050405020304" pitchFamily="18" charset="0"/>
              </a:rPr>
              <a:t>Hằng</a:t>
            </a:r>
            <a:r>
              <a:rPr lang="en-US" sz="2300" b="1" dirty="0">
                <a:latin typeface="Times New Roman" panose="02020603050405020304" pitchFamily="18" charset="0"/>
                <a:cs typeface="Times New Roman" panose="02020603050405020304" pitchFamily="18" charset="0"/>
              </a:rPr>
              <a:t>?</a:t>
            </a:r>
          </a:p>
          <a:p>
            <a:endParaRPr lang="en-US" sz="2300" b="1"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Là</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nh</a:t>
            </a:r>
            <a:r>
              <a:rPr lang="vi-VN" sz="2300" dirty="0">
                <a:latin typeface="Times New Roman" panose="02020603050405020304" pitchFamily="18" charset="0"/>
                <a:cs typeface="Times New Roman" panose="02020603050405020304" pitchFamily="18" charset="0"/>
              </a:rPr>
              <a:t>ư</a:t>
            </a:r>
            <a:r>
              <a:rPr lang="en-US" sz="2300" dirty="0">
                <a:latin typeface="Times New Roman" panose="02020603050405020304" pitchFamily="18" charset="0"/>
                <a:cs typeface="Times New Roman" panose="02020603050405020304" pitchFamily="18" charset="0"/>
              </a:rPr>
              <a:t>ng </a:t>
            </a:r>
            <a:r>
              <a:rPr lang="en-US" sz="2300" dirty="0" err="1">
                <a:latin typeface="Times New Roman" panose="02020603050405020304" pitchFamily="18" charset="0"/>
                <a:cs typeface="Times New Roman" panose="02020603050405020304" pitchFamily="18" charset="0"/>
              </a:rPr>
              <a:t>không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thay</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đổi</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giá</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trị</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Đặt</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tên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bằng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ký</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tự</a:t>
            </a:r>
            <a:r>
              <a:rPr lang="en-US" sz="2300" dirty="0">
                <a:latin typeface="Times New Roman" panose="02020603050405020304" pitchFamily="18" charset="0"/>
                <a:cs typeface="Times New Roman" panose="02020603050405020304" pitchFamily="18" charset="0"/>
              </a:rPr>
              <a:t> in </a:t>
            </a:r>
            <a:r>
              <a:rPr lang="en-US" sz="2300" dirty="0" err="1">
                <a:latin typeface="Times New Roman" panose="02020603050405020304" pitchFamily="18" charset="0"/>
                <a:cs typeface="Times New Roman" panose="02020603050405020304" pitchFamily="18" charset="0"/>
              </a:rPr>
              <a:t>hoa</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và</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dấu</a:t>
            </a:r>
            <a:r>
              <a:rPr lang="en-US" sz="2300" dirty="0">
                <a:latin typeface="Times New Roman" panose="02020603050405020304" pitchFamily="18" charset="0"/>
                <a:cs typeface="Times New Roman" panose="02020603050405020304" pitchFamily="18" charset="0"/>
              </a:rPr>
              <a:t> `_` </a:t>
            </a:r>
          </a:p>
          <a:p>
            <a:pPr marL="742950" lvl="1" indent="-285750">
              <a:buFontTx/>
              <a:buChar char="-"/>
            </a:pPr>
            <a:r>
              <a:rPr lang="en-US" sz="2300" dirty="0">
                <a:latin typeface="Times New Roman" panose="02020603050405020304" pitchFamily="18" charset="0"/>
                <a:cs typeface="Times New Roman" panose="02020603050405020304" pitchFamily="18" charset="0"/>
              </a:rPr>
              <a:t>Static Variable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tĩnh</a:t>
            </a:r>
            <a:r>
              <a:rPr lang="en-US" sz="23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6757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93402" y="958161"/>
            <a:ext cx="8712598" cy="866951"/>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406096" y="87630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437262" y="1122199"/>
            <a:ext cx="6899055" cy="523220"/>
          </a:xfrm>
          <a:prstGeom prst="rect">
            <a:avLst/>
          </a:prstGeom>
          <a:noFill/>
        </p:spPr>
        <p:txBody>
          <a:bodyPr wrap="square" rtlCol="0">
            <a:spAutoFit/>
          </a:bodyPr>
          <a:lstStyle/>
          <a:p>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Kiểu Dữ Liệu C</a:t>
            </a:r>
            <a:r>
              <a:rPr lang="vi-VN"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ơ</a:t>
            </a: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Bản Trong Java</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18" name="Picture 17">
            <a:extLst>
              <a:ext uri="{FF2B5EF4-FFF2-40B4-BE49-F238E27FC236}">
                <a16:creationId xmlns:a16="http://schemas.microsoft.com/office/drawing/2014/main" id="{0B8CAF25-8C99-470A-B5D0-832C2EB19DC0}"/>
              </a:ext>
            </a:extLst>
          </p:cNvPr>
          <p:cNvPicPr>
            <a:picLocks noChangeAspect="1"/>
          </p:cNvPicPr>
          <p:nvPr/>
        </p:nvPicPr>
        <p:blipFill>
          <a:blip r:embed="rId4"/>
          <a:stretch>
            <a:fillRect/>
          </a:stretch>
        </p:blipFill>
        <p:spPr>
          <a:xfrm>
            <a:off x="2625560" y="1755215"/>
            <a:ext cx="6594640" cy="4188385"/>
          </a:xfrm>
          <a:prstGeom prst="rect">
            <a:avLst/>
          </a:prstGeom>
        </p:spPr>
      </p:pic>
    </p:spTree>
    <p:extLst>
      <p:ext uri="{BB962C8B-B14F-4D97-AF65-F5344CB8AC3E}">
        <p14:creationId xmlns:p14="http://schemas.microsoft.com/office/powerpoint/2010/main" val="324401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440930" y="1120202"/>
            <a:ext cx="846507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grpSp>
      <p:grpSp>
        <p:nvGrpSpPr>
          <p:cNvPr id="9" name="组合 20"/>
          <p:cNvGrpSpPr/>
          <p:nvPr/>
        </p:nvGrpSpPr>
        <p:grpSpPr>
          <a:xfrm>
            <a:off x="1652942" y="1044602"/>
            <a:ext cx="954081" cy="1017431"/>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904214"/>
            </a:xfrm>
            <a:prstGeom prst="rect">
              <a:avLst/>
            </a:prstGeom>
            <a:noFill/>
          </p:spPr>
          <p:txBody>
            <a:bodyPr wrap="square" rtlCol="0">
              <a:spAutoFit/>
            </a:bodyPr>
            <a:lstStyle/>
            <a:p>
              <a:r>
                <a:rPr lang="en-US" altLang="zh-CN"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03</a:t>
              </a:r>
              <a:endParaRPr lang="zh-CN" altLang="en-US"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文本框 31"/>
          <p:cNvSpPr txBox="1"/>
          <p:nvPr/>
        </p:nvSpPr>
        <p:spPr>
          <a:xfrm>
            <a:off x="2755089" y="1152580"/>
            <a:ext cx="6905838" cy="523220"/>
          </a:xfrm>
          <a:prstGeom prst="rect">
            <a:avLst/>
          </a:prstGeom>
          <a:noFill/>
        </p:spPr>
        <p:txBody>
          <a:bodyPr wrap="square" rtlCol="0">
            <a:spAutoFit/>
          </a:bodyPr>
          <a:lstStyle/>
          <a:p>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Access Modifier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Phạm</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Vi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Truy</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Cập</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7D9BE0F-CD49-4C7E-87FC-CEDF3E6E0F2E}"/>
              </a:ext>
            </a:extLst>
          </p:cNvPr>
          <p:cNvPicPr>
            <a:picLocks noChangeAspect="1"/>
          </p:cNvPicPr>
          <p:nvPr/>
        </p:nvPicPr>
        <p:blipFill>
          <a:blip r:embed="rId4"/>
          <a:stretch>
            <a:fillRect/>
          </a:stretch>
        </p:blipFill>
        <p:spPr>
          <a:xfrm>
            <a:off x="1738313" y="2400300"/>
            <a:ext cx="9397342" cy="2218389"/>
          </a:xfrm>
          <a:prstGeom prst="rect">
            <a:avLst/>
          </a:prstGeom>
        </p:spPr>
      </p:pic>
    </p:spTree>
    <p:extLst>
      <p:ext uri="{BB962C8B-B14F-4D97-AF65-F5344CB8AC3E}">
        <p14:creationId xmlns:p14="http://schemas.microsoft.com/office/powerpoint/2010/main" val="39145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440930" y="1120202"/>
            <a:ext cx="846507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grpSp>
      <p:grpSp>
        <p:nvGrpSpPr>
          <p:cNvPr id="9" name="组合 20"/>
          <p:cNvGrpSpPr/>
          <p:nvPr/>
        </p:nvGrpSpPr>
        <p:grpSpPr>
          <a:xfrm>
            <a:off x="1652942" y="1044602"/>
            <a:ext cx="954081" cy="1017431"/>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904214"/>
            </a:xfrm>
            <a:prstGeom prst="rect">
              <a:avLst/>
            </a:prstGeom>
            <a:noFill/>
          </p:spPr>
          <p:txBody>
            <a:bodyPr wrap="square" rtlCol="0">
              <a:spAutoFit/>
            </a:bodyPr>
            <a:lstStyle/>
            <a:p>
              <a:r>
                <a:rPr lang="en-US" altLang="zh-CN"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03</a:t>
              </a:r>
              <a:endParaRPr lang="zh-CN" altLang="en-US"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文本框 31"/>
          <p:cNvSpPr txBox="1"/>
          <p:nvPr/>
        </p:nvSpPr>
        <p:spPr>
          <a:xfrm>
            <a:off x="2755089" y="1152580"/>
            <a:ext cx="6905838"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dụ</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4336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3"/>
          <p:cNvGrpSpPr/>
          <p:nvPr/>
        </p:nvGrpSpPr>
        <p:grpSpPr>
          <a:xfrm>
            <a:off x="358627" y="2689935"/>
            <a:ext cx="1930140" cy="1756753"/>
            <a:chOff x="2553093" y="952901"/>
            <a:chExt cx="2096908" cy="1866900"/>
          </a:xfrm>
        </p:grpSpPr>
        <p:sp>
          <p:nvSpPr>
            <p:cNvPr id="8" name="椭圆 4"/>
            <p:cNvSpPr/>
            <p:nvPr/>
          </p:nvSpPr>
          <p:spPr>
            <a:xfrm>
              <a:off x="2553093" y="952901"/>
              <a:ext cx="1866900" cy="1866900"/>
            </a:xfrm>
            <a:prstGeom prst="ellipse">
              <a:avLst/>
            </a:prstGeom>
            <a:gradFill>
              <a:gsLst>
                <a:gs pos="0">
                  <a:srgbClr val="F5F5F5"/>
                </a:gs>
                <a:gs pos="10000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9" name="椭圆 5"/>
            <p:cNvSpPr/>
            <p:nvPr/>
          </p:nvSpPr>
          <p:spPr>
            <a:xfrm>
              <a:off x="3008704" y="1150504"/>
              <a:ext cx="1429346" cy="1429345"/>
            </a:xfrm>
            <a:prstGeom prst="ellipse">
              <a:avLst/>
            </a:prstGeom>
            <a:solidFill>
              <a:schemeClr val="bg1">
                <a:lumMod val="95000"/>
              </a:schemeClr>
            </a:solidFill>
            <a:ln w="22225">
              <a:gradFill flip="none" rotWithShape="1">
                <a:gsLst>
                  <a:gs pos="0">
                    <a:schemeClr val="bg1">
                      <a:lumMod val="75000"/>
                    </a:schemeClr>
                  </a:gs>
                  <a:gs pos="100000">
                    <a:schemeClr val="bg1"/>
                  </a:gs>
                </a:gsLst>
                <a:lin ang="2700000" scaled="1"/>
                <a:tileRect/>
              </a:gradFill>
            </a:ln>
            <a:effectLst>
              <a:innerShdw blurRad="1016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10" name="文本框 136"/>
            <p:cNvSpPr txBox="1"/>
            <p:nvPr/>
          </p:nvSpPr>
          <p:spPr>
            <a:xfrm>
              <a:off x="2783718" y="1324275"/>
              <a:ext cx="1866283" cy="1272437"/>
            </a:xfrm>
            <a:prstGeom prst="rect">
              <a:avLst/>
            </a:prstGeom>
            <a:noFill/>
          </p:spPr>
          <p:txBody>
            <a:bodyPr wrap="square" rtlCol="0">
              <a:spAutoFit/>
            </a:bodyPr>
            <a:lstStyle/>
            <a:p>
              <a:pPr algn="ctr"/>
              <a:r>
                <a:rPr lang="en-US" altLang="zh-CN"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NỘI DUNG</a:t>
              </a:r>
              <a:endParaRPr lang="zh-CN" altLang="en-US"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11" name="组合 8"/>
          <p:cNvGrpSpPr/>
          <p:nvPr/>
        </p:nvGrpSpPr>
        <p:grpSpPr>
          <a:xfrm>
            <a:off x="2139124" y="1571215"/>
            <a:ext cx="805150" cy="718592"/>
            <a:chOff x="3262497" y="1084626"/>
            <a:chExt cx="1126854" cy="958123"/>
          </a:xfrm>
        </p:grpSpPr>
        <p:grpSp>
          <p:nvGrpSpPr>
            <p:cNvPr id="12" name="组合 9"/>
            <p:cNvGrpSpPr/>
            <p:nvPr/>
          </p:nvGrpSpPr>
          <p:grpSpPr>
            <a:xfrm>
              <a:off x="3262497" y="1084626"/>
              <a:ext cx="1126854" cy="958123"/>
              <a:chOff x="2892834" y="1141776"/>
              <a:chExt cx="1126854" cy="958123"/>
            </a:xfrm>
          </p:grpSpPr>
          <p:sp>
            <p:nvSpPr>
              <p:cNvPr id="14" name="圆角矩形 13"/>
              <p:cNvSpPr/>
              <p:nvPr/>
            </p:nvSpPr>
            <p:spPr>
              <a:xfrm>
                <a:off x="2943363" y="114177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5" name="圆角矩形 14"/>
              <p:cNvSpPr/>
              <p:nvPr/>
            </p:nvSpPr>
            <p:spPr>
              <a:xfrm>
                <a:off x="2892834" y="1178024"/>
                <a:ext cx="1063215" cy="901028"/>
              </a:xfrm>
              <a:prstGeom prst="roundRect">
                <a:avLst>
                  <a:gd name="adj" fmla="val 13889"/>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3" name="文本框 11"/>
            <p:cNvSpPr txBox="1"/>
            <p:nvPr/>
          </p:nvSpPr>
          <p:spPr>
            <a:xfrm>
              <a:off x="3266480" y="1209433"/>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01</a:t>
              </a:r>
              <a:endParaRPr lang="zh-CN" altLang="en-US" sz="2800">
                <a:solidFill>
                  <a:schemeClr val="bg1"/>
                </a:solidFill>
                <a:latin typeface="Impact" panose="020B0806030902050204" pitchFamily="34" charset="0"/>
              </a:endParaRPr>
            </a:p>
          </p:txBody>
        </p:sp>
      </p:grpSp>
      <p:grpSp>
        <p:nvGrpSpPr>
          <p:cNvPr id="16" name="组合 15"/>
          <p:cNvGrpSpPr/>
          <p:nvPr/>
        </p:nvGrpSpPr>
        <p:grpSpPr>
          <a:xfrm>
            <a:off x="2143179" y="2408314"/>
            <a:ext cx="801094" cy="803410"/>
            <a:chOff x="3142025" y="2335585"/>
            <a:chExt cx="1161462" cy="966191"/>
          </a:xfrm>
        </p:grpSpPr>
        <p:grpSp>
          <p:nvGrpSpPr>
            <p:cNvPr id="17" name="组合 16"/>
            <p:cNvGrpSpPr/>
            <p:nvPr/>
          </p:nvGrpSpPr>
          <p:grpSpPr>
            <a:xfrm>
              <a:off x="3155526" y="2335585"/>
              <a:ext cx="1147961" cy="966191"/>
              <a:chOff x="2785863" y="1141409"/>
              <a:chExt cx="1147961" cy="966191"/>
            </a:xfrm>
          </p:grpSpPr>
          <p:sp>
            <p:nvSpPr>
              <p:cNvPr id="19" name="圆角矩形 20"/>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0" name="圆角矩形 21"/>
              <p:cNvSpPr/>
              <p:nvPr/>
            </p:nvSpPr>
            <p:spPr>
              <a:xfrm>
                <a:off x="2785863" y="1141409"/>
                <a:ext cx="1063215" cy="901028"/>
              </a:xfrm>
              <a:prstGeom prst="roundRect">
                <a:avLst>
                  <a:gd name="adj" fmla="val 13889"/>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8" name="文本框 18"/>
            <p:cNvSpPr txBox="1"/>
            <p:nvPr/>
          </p:nvSpPr>
          <p:spPr>
            <a:xfrm>
              <a:off x="3142025" y="2450258"/>
              <a:ext cx="1088129" cy="629231"/>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02</a:t>
              </a:r>
              <a:endParaRPr lang="zh-CN" altLang="en-US" sz="2800">
                <a:solidFill>
                  <a:schemeClr val="bg1"/>
                </a:solidFill>
                <a:latin typeface="Impact" panose="020B0806030902050204" pitchFamily="34" charset="0"/>
              </a:endParaRPr>
            </a:p>
          </p:txBody>
        </p:sp>
      </p:grpSp>
      <p:grpSp>
        <p:nvGrpSpPr>
          <p:cNvPr id="21" name="组合 22"/>
          <p:cNvGrpSpPr/>
          <p:nvPr/>
        </p:nvGrpSpPr>
        <p:grpSpPr>
          <a:xfrm>
            <a:off x="2116678" y="3258986"/>
            <a:ext cx="787200" cy="718592"/>
            <a:chOff x="3227162" y="3591385"/>
            <a:chExt cx="1089578" cy="958123"/>
          </a:xfrm>
        </p:grpSpPr>
        <p:grpSp>
          <p:nvGrpSpPr>
            <p:cNvPr id="22" name="组合 23"/>
            <p:cNvGrpSpPr/>
            <p:nvPr/>
          </p:nvGrpSpPr>
          <p:grpSpPr>
            <a:xfrm>
              <a:off x="3227162" y="3591385"/>
              <a:ext cx="1089578" cy="958123"/>
              <a:chOff x="2857499" y="1149477"/>
              <a:chExt cx="1089578" cy="958123"/>
            </a:xfrm>
          </p:grpSpPr>
          <p:sp>
            <p:nvSpPr>
              <p:cNvPr id="24" name="圆角矩形 27"/>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5" name="圆角矩形 28"/>
              <p:cNvSpPr/>
              <p:nvPr/>
            </p:nvSpPr>
            <p:spPr>
              <a:xfrm>
                <a:off x="2883862" y="1159582"/>
                <a:ext cx="1063215" cy="901028"/>
              </a:xfrm>
              <a:prstGeom prst="roundRect">
                <a:avLst>
                  <a:gd name="adj" fmla="val 13889"/>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23" name="文本框 25"/>
            <p:cNvSpPr txBox="1"/>
            <p:nvPr/>
          </p:nvSpPr>
          <p:spPr>
            <a:xfrm>
              <a:off x="3250771" y="3701112"/>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03</a:t>
              </a:r>
              <a:endParaRPr lang="zh-CN" altLang="en-US" sz="2800">
                <a:solidFill>
                  <a:schemeClr val="bg1"/>
                </a:solidFill>
                <a:latin typeface="Impact" panose="020B0806030902050204" pitchFamily="34" charset="0"/>
              </a:endParaRPr>
            </a:p>
          </p:txBody>
        </p:sp>
      </p:grpSp>
      <p:grpSp>
        <p:nvGrpSpPr>
          <p:cNvPr id="26" name="组合 29"/>
          <p:cNvGrpSpPr/>
          <p:nvPr/>
        </p:nvGrpSpPr>
        <p:grpSpPr>
          <a:xfrm>
            <a:off x="2152095" y="4847494"/>
            <a:ext cx="751783" cy="703059"/>
            <a:chOff x="3227162" y="4807549"/>
            <a:chExt cx="1098550" cy="958123"/>
          </a:xfrm>
          <a:solidFill>
            <a:srgbClr val="0070C0"/>
          </a:solidFill>
        </p:grpSpPr>
        <p:grpSp>
          <p:nvGrpSpPr>
            <p:cNvPr id="27" name="组合 30"/>
            <p:cNvGrpSpPr/>
            <p:nvPr/>
          </p:nvGrpSpPr>
          <p:grpSpPr>
            <a:xfrm>
              <a:off x="3227162" y="4807549"/>
              <a:ext cx="1098550" cy="958123"/>
              <a:chOff x="2857499" y="1149477"/>
              <a:chExt cx="1098550" cy="958123"/>
            </a:xfrm>
            <a:grpFill/>
          </p:grpSpPr>
          <p:sp>
            <p:nvSpPr>
              <p:cNvPr id="29" name="圆角矩形 34"/>
              <p:cNvSpPr/>
              <p:nvPr/>
            </p:nvSpPr>
            <p:spPr>
              <a:xfrm>
                <a:off x="2857499" y="1149477"/>
                <a:ext cx="1076325" cy="958123"/>
              </a:xfrm>
              <a:prstGeom prst="roundRect">
                <a:avLst>
                  <a:gd name="adj" fmla="val 1388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0" name="圆角矩形 35"/>
              <p:cNvSpPr/>
              <p:nvPr/>
            </p:nvSpPr>
            <p:spPr>
              <a:xfrm>
                <a:off x="2892834" y="1178024"/>
                <a:ext cx="1063215" cy="901028"/>
              </a:xfrm>
              <a:prstGeom prst="roundRect">
                <a:avLst>
                  <a:gd name="adj" fmla="val 1388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28" name="文本框 32"/>
            <p:cNvSpPr txBox="1"/>
            <p:nvPr/>
          </p:nvSpPr>
          <p:spPr>
            <a:xfrm>
              <a:off x="3250067" y="4917276"/>
              <a:ext cx="1030514" cy="738666"/>
            </a:xfrm>
            <a:prstGeom prst="rect">
              <a:avLst/>
            </a:prstGeom>
            <a:grpFill/>
          </p:spPr>
          <p:txBody>
            <a:bodyPr wrap="square" rtlCol="0">
              <a:spAutoFit/>
            </a:bodyPr>
            <a:lstStyle/>
            <a:p>
              <a:pPr algn="ctr"/>
              <a:r>
                <a:rPr lang="en-US" altLang="zh-CN" sz="2800">
                  <a:solidFill>
                    <a:schemeClr val="bg1"/>
                  </a:solidFill>
                  <a:latin typeface="Impact" panose="020B0806030902050204" pitchFamily="34" charset="0"/>
                </a:rPr>
                <a:t>05</a:t>
              </a:r>
              <a:endParaRPr lang="zh-CN" altLang="en-US" sz="2800">
                <a:solidFill>
                  <a:schemeClr val="bg1"/>
                </a:solidFill>
                <a:latin typeface="Impact" panose="020B0806030902050204" pitchFamily="34" charset="0"/>
              </a:endParaRPr>
            </a:p>
          </p:txBody>
        </p:sp>
      </p:grpSp>
      <p:grpSp>
        <p:nvGrpSpPr>
          <p:cNvPr id="31" name="组合 36"/>
          <p:cNvGrpSpPr/>
          <p:nvPr/>
        </p:nvGrpSpPr>
        <p:grpSpPr>
          <a:xfrm>
            <a:off x="3315327" y="1598401"/>
            <a:ext cx="6428734" cy="675771"/>
            <a:chOff x="4555084" y="1092328"/>
            <a:chExt cx="4697323" cy="1150809"/>
          </a:xfrm>
        </p:grpSpPr>
        <p:pic>
          <p:nvPicPr>
            <p:cNvPr id="32" name="图片 37"/>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926460" y="2041830"/>
              <a:ext cx="3646270" cy="201307"/>
            </a:xfrm>
            <a:prstGeom prst="rect">
              <a:avLst/>
            </a:prstGeom>
          </p:spPr>
        </p:pic>
        <p:grpSp>
          <p:nvGrpSpPr>
            <p:cNvPr id="33" name="组合 38"/>
            <p:cNvGrpSpPr/>
            <p:nvPr/>
          </p:nvGrpSpPr>
          <p:grpSpPr>
            <a:xfrm>
              <a:off x="4555084" y="1092328"/>
              <a:ext cx="4697323" cy="974451"/>
              <a:chOff x="4555084" y="1092328"/>
              <a:chExt cx="4697323" cy="974451"/>
            </a:xfrm>
          </p:grpSpPr>
          <p:pic>
            <p:nvPicPr>
              <p:cNvPr id="34" name="图片 39"/>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49" y="1414521"/>
                <a:ext cx="958122" cy="346394"/>
              </a:xfrm>
              <a:prstGeom prst="rect">
                <a:avLst/>
              </a:prstGeom>
            </p:spPr>
          </p:pic>
          <p:sp>
            <p:nvSpPr>
              <p:cNvPr id="35" name="圆角矩形 40"/>
              <p:cNvSpPr/>
              <p:nvPr/>
            </p:nvSpPr>
            <p:spPr>
              <a:xfrm>
                <a:off x="4555084" y="1092328"/>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grpSp>
        <p:nvGrpSpPr>
          <p:cNvPr id="46" name="组合 51"/>
          <p:cNvGrpSpPr/>
          <p:nvPr/>
        </p:nvGrpSpPr>
        <p:grpSpPr>
          <a:xfrm>
            <a:off x="3242960" y="4074674"/>
            <a:ext cx="6504672" cy="675771"/>
            <a:chOff x="4555085" y="4807551"/>
            <a:chExt cx="4697322" cy="974450"/>
          </a:xfrm>
        </p:grpSpPr>
        <p:pic>
          <p:nvPicPr>
            <p:cNvPr id="47" name="图片 52"/>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873327" y="5580404"/>
              <a:ext cx="3646270" cy="201307"/>
            </a:xfrm>
            <a:prstGeom prst="rect">
              <a:avLst/>
            </a:prstGeom>
          </p:spPr>
        </p:pic>
        <p:grpSp>
          <p:nvGrpSpPr>
            <p:cNvPr id="48" name="组合 53"/>
            <p:cNvGrpSpPr/>
            <p:nvPr/>
          </p:nvGrpSpPr>
          <p:grpSpPr>
            <a:xfrm>
              <a:off x="4555085" y="4807551"/>
              <a:ext cx="4697322" cy="974450"/>
              <a:chOff x="4555085" y="4807551"/>
              <a:chExt cx="4697322" cy="974450"/>
            </a:xfrm>
          </p:grpSpPr>
          <p:pic>
            <p:nvPicPr>
              <p:cNvPr id="49" name="图片 54"/>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5129743"/>
                <a:ext cx="958122" cy="346393"/>
              </a:xfrm>
              <a:prstGeom prst="rect">
                <a:avLst/>
              </a:prstGeom>
            </p:spPr>
          </p:pic>
          <p:sp>
            <p:nvSpPr>
              <p:cNvPr id="50" name="圆角矩形 55"/>
              <p:cNvSpPr/>
              <p:nvPr/>
            </p:nvSpPr>
            <p:spPr>
              <a:xfrm>
                <a:off x="4555085" y="4807551"/>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grpSp>
        <p:nvGrpSpPr>
          <p:cNvPr id="51" name="组合 56"/>
          <p:cNvGrpSpPr/>
          <p:nvPr/>
        </p:nvGrpSpPr>
        <p:grpSpPr>
          <a:xfrm>
            <a:off x="2784174" y="1598401"/>
            <a:ext cx="778013" cy="3964198"/>
            <a:chOff x="3971019" y="796001"/>
            <a:chExt cx="989404" cy="5338506"/>
          </a:xfrm>
        </p:grpSpPr>
        <p:sp>
          <p:nvSpPr>
            <p:cNvPr id="52" name="矩形 57"/>
            <p:cNvSpPr/>
            <p:nvPr/>
          </p:nvSpPr>
          <p:spPr>
            <a:xfrm>
              <a:off x="4614031" y="796001"/>
              <a:ext cx="346392" cy="5287413"/>
            </a:xfrm>
            <a:prstGeom prst="rect">
              <a:avLst/>
            </a:prstGeom>
            <a:gradFill>
              <a:gsLst>
                <a:gs pos="0">
                  <a:schemeClr val="tx1">
                    <a:alpha val="8000"/>
                  </a:schemeClr>
                </a:gs>
                <a:gs pos="100000">
                  <a:srgbClr val="F2F2F2">
                    <a:alpha val="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3" name="矩形 58"/>
            <p:cNvSpPr/>
            <p:nvPr/>
          </p:nvSpPr>
          <p:spPr>
            <a:xfrm>
              <a:off x="4178614" y="796001"/>
              <a:ext cx="452661" cy="5287413"/>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pic>
          <p:nvPicPr>
            <p:cNvPr id="54" name="图片 59"/>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5400000">
              <a:off x="1404452" y="3362569"/>
              <a:ext cx="5338505" cy="205371"/>
            </a:xfrm>
            <a:prstGeom prst="rect">
              <a:avLst/>
            </a:prstGeom>
          </p:spPr>
        </p:pic>
        <p:sp>
          <p:nvSpPr>
            <p:cNvPr id="55" name="流程图: 手动输入 32"/>
            <p:cNvSpPr/>
            <p:nvPr/>
          </p:nvSpPr>
          <p:spPr>
            <a:xfrm flipH="1" flipV="1">
              <a:off x="4614203" y="796001"/>
              <a:ext cx="345594" cy="92079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6" name="梯形 61"/>
            <p:cNvSpPr/>
            <p:nvPr/>
          </p:nvSpPr>
          <p:spPr>
            <a:xfrm rot="5400000">
              <a:off x="4085362" y="2026910"/>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7" name="梯形 62"/>
            <p:cNvSpPr/>
            <p:nvPr/>
          </p:nvSpPr>
          <p:spPr>
            <a:xfrm rot="5400000">
              <a:off x="4085362" y="3275907"/>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8" name="梯形 63"/>
            <p:cNvSpPr/>
            <p:nvPr/>
          </p:nvSpPr>
          <p:spPr>
            <a:xfrm rot="5400000">
              <a:off x="4085362" y="4502881"/>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9" name="流程图: 手动输入 32"/>
            <p:cNvSpPr/>
            <p:nvPr/>
          </p:nvSpPr>
          <p:spPr>
            <a:xfrm flipH="1">
              <a:off x="4614203" y="5187950"/>
              <a:ext cx="345594" cy="89546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60" name="文本框 66"/>
          <p:cNvSpPr txBox="1"/>
          <p:nvPr/>
        </p:nvSpPr>
        <p:spPr>
          <a:xfrm>
            <a:off x="3315326" y="1672543"/>
            <a:ext cx="5718389" cy="523220"/>
          </a:xfrm>
          <a:prstGeom prst="rect">
            <a:avLst/>
          </a:prstGeom>
          <a:noFill/>
        </p:spPr>
        <p:txBody>
          <a:bodyPr wrap="square" rtlCol="0">
            <a:spAutoFit/>
          </a:bodyPr>
          <a:lstStyle/>
          <a:p>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64" name="组合 29"/>
          <p:cNvGrpSpPr/>
          <p:nvPr/>
        </p:nvGrpSpPr>
        <p:grpSpPr>
          <a:xfrm>
            <a:off x="2115695" y="4074674"/>
            <a:ext cx="788184" cy="723034"/>
            <a:chOff x="2957626" y="3769915"/>
            <a:chExt cx="1113652" cy="964046"/>
          </a:xfrm>
        </p:grpSpPr>
        <p:grpSp>
          <p:nvGrpSpPr>
            <p:cNvPr id="65" name="组合 30"/>
            <p:cNvGrpSpPr/>
            <p:nvPr/>
          </p:nvGrpSpPr>
          <p:grpSpPr>
            <a:xfrm>
              <a:off x="2957626" y="3769915"/>
              <a:ext cx="1113652" cy="964046"/>
              <a:chOff x="2587963" y="111843"/>
              <a:chExt cx="1113652" cy="964046"/>
            </a:xfrm>
          </p:grpSpPr>
          <p:sp>
            <p:nvSpPr>
              <p:cNvPr id="67" name="圆角矩形 34"/>
              <p:cNvSpPr/>
              <p:nvPr/>
            </p:nvSpPr>
            <p:spPr>
              <a:xfrm>
                <a:off x="2587963" y="11776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68" name="圆角矩形 35"/>
              <p:cNvSpPr/>
              <p:nvPr/>
            </p:nvSpPr>
            <p:spPr>
              <a:xfrm>
                <a:off x="2638400" y="111843"/>
                <a:ext cx="1063215" cy="901028"/>
              </a:xfrm>
              <a:prstGeom prst="roundRect">
                <a:avLst>
                  <a:gd name="adj" fmla="val 13889"/>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66" name="文本框 32"/>
            <p:cNvSpPr txBox="1"/>
            <p:nvPr/>
          </p:nvSpPr>
          <p:spPr>
            <a:xfrm>
              <a:off x="3008886" y="3882010"/>
              <a:ext cx="1030514"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04</a:t>
              </a:r>
              <a:endParaRPr lang="zh-CN" altLang="en-US" sz="2800">
                <a:solidFill>
                  <a:schemeClr val="bg1"/>
                </a:solidFill>
                <a:latin typeface="Impact" panose="020B0806030902050204" pitchFamily="34" charset="0"/>
              </a:endParaRPr>
            </a:p>
          </p:txBody>
        </p:sp>
      </p:grpSp>
      <p:grpSp>
        <p:nvGrpSpPr>
          <p:cNvPr id="69" name="组合 51"/>
          <p:cNvGrpSpPr/>
          <p:nvPr/>
        </p:nvGrpSpPr>
        <p:grpSpPr>
          <a:xfrm>
            <a:off x="3327394" y="4843864"/>
            <a:ext cx="6469420" cy="718736"/>
            <a:chOff x="4555084" y="4807549"/>
            <a:chExt cx="4697323" cy="974452"/>
          </a:xfrm>
        </p:grpSpPr>
        <p:pic>
          <p:nvPicPr>
            <p:cNvPr id="70" name="图片 52"/>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873327" y="5580404"/>
              <a:ext cx="3646270" cy="201307"/>
            </a:xfrm>
            <a:prstGeom prst="rect">
              <a:avLst/>
            </a:prstGeom>
          </p:spPr>
        </p:pic>
        <p:grpSp>
          <p:nvGrpSpPr>
            <p:cNvPr id="71" name="组合 53"/>
            <p:cNvGrpSpPr/>
            <p:nvPr/>
          </p:nvGrpSpPr>
          <p:grpSpPr>
            <a:xfrm>
              <a:off x="4555084" y="4807549"/>
              <a:ext cx="4697323" cy="974452"/>
              <a:chOff x="4555084" y="4807549"/>
              <a:chExt cx="4697323" cy="974452"/>
            </a:xfrm>
          </p:grpSpPr>
          <p:pic>
            <p:nvPicPr>
              <p:cNvPr id="72" name="图片 54"/>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5129743"/>
                <a:ext cx="958122" cy="346393"/>
              </a:xfrm>
              <a:prstGeom prst="rect">
                <a:avLst/>
              </a:prstGeom>
            </p:spPr>
          </p:pic>
          <p:sp>
            <p:nvSpPr>
              <p:cNvPr id="73" name="圆角矩形 55"/>
              <p:cNvSpPr/>
              <p:nvPr/>
            </p:nvSpPr>
            <p:spPr>
              <a:xfrm>
                <a:off x="4555084" y="4807549"/>
                <a:ext cx="4361682"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sp>
        <p:nvSpPr>
          <p:cNvPr id="75" name="圆角矩形 55">
            <a:extLst>
              <a:ext uri="{FF2B5EF4-FFF2-40B4-BE49-F238E27FC236}">
                <a16:creationId xmlns:a16="http://schemas.microsoft.com/office/drawing/2014/main" id="{474AF4A4-2B14-4D66-8BD8-7786D124630B}"/>
              </a:ext>
            </a:extLst>
          </p:cNvPr>
          <p:cNvSpPr/>
          <p:nvPr/>
        </p:nvSpPr>
        <p:spPr>
          <a:xfrm>
            <a:off x="3303363" y="2314938"/>
            <a:ext cx="6007156" cy="7066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Và</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Các</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Kiểu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Dữ</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Liệu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C</a:t>
            </a:r>
            <a:r>
              <a:rPr lang="vi-VN"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ơ</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Bản</a:t>
            </a:r>
            <a:endParaRPr lang="zh-CN" altLang="en-US"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76" name="组合 41">
            <a:extLst>
              <a:ext uri="{FF2B5EF4-FFF2-40B4-BE49-F238E27FC236}">
                <a16:creationId xmlns:a16="http://schemas.microsoft.com/office/drawing/2014/main" id="{F18FB30D-FCF1-4B44-B2D3-6AC1C7E75A38}"/>
              </a:ext>
            </a:extLst>
          </p:cNvPr>
          <p:cNvGrpSpPr/>
          <p:nvPr/>
        </p:nvGrpSpPr>
        <p:grpSpPr>
          <a:xfrm>
            <a:off x="3326655" y="3106319"/>
            <a:ext cx="6417406" cy="1004829"/>
            <a:chOff x="4572000" y="2342997"/>
            <a:chExt cx="4680408" cy="1146072"/>
          </a:xfrm>
        </p:grpSpPr>
        <p:pic>
          <p:nvPicPr>
            <p:cNvPr id="77" name="图片 42">
              <a:extLst>
                <a:ext uri="{FF2B5EF4-FFF2-40B4-BE49-F238E27FC236}">
                  <a16:creationId xmlns:a16="http://schemas.microsoft.com/office/drawing/2014/main" id="{EEACC457-6F05-4EB0-AB2D-134276C5F30E}"/>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926460" y="3287762"/>
              <a:ext cx="3646270" cy="201307"/>
            </a:xfrm>
            <a:prstGeom prst="rect">
              <a:avLst/>
            </a:prstGeom>
          </p:spPr>
        </p:pic>
        <p:grpSp>
          <p:nvGrpSpPr>
            <p:cNvPr id="78" name="组合 43">
              <a:extLst>
                <a:ext uri="{FF2B5EF4-FFF2-40B4-BE49-F238E27FC236}">
                  <a16:creationId xmlns:a16="http://schemas.microsoft.com/office/drawing/2014/main" id="{94A21C35-D2C1-4A14-9DDC-FF2425BD9875}"/>
                </a:ext>
              </a:extLst>
            </p:cNvPr>
            <p:cNvGrpSpPr/>
            <p:nvPr/>
          </p:nvGrpSpPr>
          <p:grpSpPr>
            <a:xfrm>
              <a:off x="4572000" y="2342997"/>
              <a:ext cx="4680408" cy="975108"/>
              <a:chOff x="4572000" y="2342997"/>
              <a:chExt cx="4680408" cy="975108"/>
            </a:xfrm>
          </p:grpSpPr>
          <p:pic>
            <p:nvPicPr>
              <p:cNvPr id="79" name="图片 44">
                <a:extLst>
                  <a:ext uri="{FF2B5EF4-FFF2-40B4-BE49-F238E27FC236}">
                    <a16:creationId xmlns:a16="http://schemas.microsoft.com/office/drawing/2014/main" id="{8978E632-3224-4C06-A861-D0334A15A755}"/>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2665847"/>
                <a:ext cx="958122" cy="346394"/>
              </a:xfrm>
              <a:prstGeom prst="rect">
                <a:avLst/>
              </a:prstGeom>
            </p:spPr>
          </p:pic>
          <p:sp>
            <p:nvSpPr>
              <p:cNvPr id="80" name="圆角矩形 45">
                <a:extLst>
                  <a:ext uri="{FF2B5EF4-FFF2-40B4-BE49-F238E27FC236}">
                    <a16:creationId xmlns:a16="http://schemas.microsoft.com/office/drawing/2014/main" id="{C6841078-1650-4566-A7D0-A7B954774C82}"/>
                  </a:ext>
                </a:extLst>
              </p:cNvPr>
              <p:cNvSpPr/>
              <p:nvPr/>
            </p:nvSpPr>
            <p:spPr>
              <a:xfrm>
                <a:off x="4572000" y="2342997"/>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Access Modifier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Phạm</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 Vi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Truy</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Cập</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accent1">
                      <a:lumMod val="50000"/>
                    </a:schemeClr>
                  </a:solidFill>
                  <a:latin typeface="Times New Roman" panose="02020603050405020304" pitchFamily="18" charset="0"/>
                  <a:cs typeface="Times New Roman" panose="02020603050405020304" pitchFamily="18" charset="0"/>
                </a:endParaRPr>
              </a:p>
            </p:txBody>
          </p:sp>
        </p:grpSp>
      </p:grpSp>
      <p:sp>
        <p:nvSpPr>
          <p:cNvPr id="81" name="矩形 96">
            <a:extLst>
              <a:ext uri="{FF2B5EF4-FFF2-40B4-BE49-F238E27FC236}">
                <a16:creationId xmlns:a16="http://schemas.microsoft.com/office/drawing/2014/main" id="{7B7B9E19-EBE4-4887-8BC3-F66F61BC7A5F}"/>
              </a:ext>
            </a:extLst>
          </p:cNvPr>
          <p:cNvSpPr/>
          <p:nvPr/>
        </p:nvSpPr>
        <p:spPr>
          <a:xfrm>
            <a:off x="3333365" y="3277282"/>
            <a:ext cx="6238887" cy="523220"/>
          </a:xfrm>
          <a:prstGeom prst="rect">
            <a:avLst/>
          </a:prstGeom>
        </p:spPr>
        <p:txBody>
          <a:bodyPr wrap="square">
            <a:spAutoFit/>
          </a:bodyPr>
          <a:lstStyle/>
          <a:p>
            <a:endParaRPr lang="zh-CN" altLang="en-US"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 name="Rectangle 1">
            <a:extLst>
              <a:ext uri="{FF2B5EF4-FFF2-40B4-BE49-F238E27FC236}">
                <a16:creationId xmlns:a16="http://schemas.microsoft.com/office/drawing/2014/main" id="{E899811E-67F3-478C-94DF-FAF493639E41}"/>
              </a:ext>
            </a:extLst>
          </p:cNvPr>
          <p:cNvSpPr/>
          <p:nvPr/>
        </p:nvSpPr>
        <p:spPr>
          <a:xfrm>
            <a:off x="3359698" y="4171411"/>
            <a:ext cx="5905121" cy="523220"/>
          </a:xfrm>
          <a:prstGeom prst="rect">
            <a:avLst/>
          </a:prstGeom>
        </p:spPr>
        <p:txBody>
          <a:bodyPr wrap="square">
            <a:spAutoFit/>
          </a:bodyPr>
          <a:lstStyle/>
          <a:p>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Các</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Toán</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Tử</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Cơ</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Bản</a:t>
            </a:r>
            <a:endParaRPr lang="zh-CN" altLang="en-US"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83" name="矩形 98">
            <a:extLst>
              <a:ext uri="{FF2B5EF4-FFF2-40B4-BE49-F238E27FC236}">
                <a16:creationId xmlns:a16="http://schemas.microsoft.com/office/drawing/2014/main" id="{E3045531-A1B1-4243-B7CD-F394BE1D161C}"/>
              </a:ext>
            </a:extLst>
          </p:cNvPr>
          <p:cNvSpPr/>
          <p:nvPr/>
        </p:nvSpPr>
        <p:spPr>
          <a:xfrm>
            <a:off x="3345295" y="4884759"/>
            <a:ext cx="6028879" cy="523220"/>
          </a:xfrm>
          <a:prstGeom prst="rect">
            <a:avLst/>
          </a:prstGeom>
        </p:spPr>
        <p:txBody>
          <a:bodyPr wrap="square">
            <a:spAutoFit/>
          </a:bodyPr>
          <a:lstStyle/>
          <a:p>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Phép</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Gán</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So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Sánh</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86179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 fill="hold"/>
                                        <p:tgtEl>
                                          <p:spTgt spid="5"/>
                                        </p:tgtEl>
                                        <p:attrNameLst>
                                          <p:attrName>ppt_w</p:attrName>
                                        </p:attrNameLst>
                                      </p:cBhvr>
                                      <p:tavLst>
                                        <p:tav tm="0">
                                          <p:val>
                                            <p:fltVal val="0"/>
                                          </p:val>
                                        </p:tav>
                                        <p:tav tm="100000">
                                          <p:val>
                                            <p:strVal val="#ppt_w"/>
                                          </p:val>
                                        </p:tav>
                                      </p:tavLst>
                                    </p:anim>
                                    <p:anim calcmode="lin" valueType="num">
                                      <p:cBhvr>
                                        <p:cTn id="8" dur="100" fill="hold"/>
                                        <p:tgtEl>
                                          <p:spTgt spid="5"/>
                                        </p:tgtEl>
                                        <p:attrNameLst>
                                          <p:attrName>ppt_h</p:attrName>
                                        </p:attrNameLst>
                                      </p:cBhvr>
                                      <p:tavLst>
                                        <p:tav tm="0">
                                          <p:val>
                                            <p:fltVal val="0"/>
                                          </p:val>
                                        </p:tav>
                                        <p:tav tm="100000">
                                          <p:val>
                                            <p:strVal val="#ppt_h"/>
                                          </p:val>
                                        </p:tav>
                                      </p:tavLst>
                                    </p:anim>
                                    <p:animEffect transition="in" filter="fade">
                                      <p:cBhvr>
                                        <p:cTn id="9" dur="100"/>
                                        <p:tgtEl>
                                          <p:spTgt spid="5"/>
                                        </p:tgtEl>
                                      </p:cBhvr>
                                    </p:animEffect>
                                  </p:childTnLst>
                                </p:cTn>
                              </p:par>
                              <p:par>
                                <p:cTn id="10" presetID="6" presetClass="emph" presetSubtype="0" fill="hold" nodeType="withEffect">
                                  <p:stCondLst>
                                    <p:cond delay="100"/>
                                  </p:stCondLst>
                                  <p:childTnLst>
                                    <p:animScale>
                                      <p:cBhvr>
                                        <p:cTn id="11" dur="100" fill="hold"/>
                                        <p:tgtEl>
                                          <p:spTgt spid="5"/>
                                        </p:tgtEl>
                                      </p:cBhvr>
                                      <p:by x="110000" y="110000"/>
                                    </p:animScale>
                                  </p:childTnLst>
                                </p:cTn>
                              </p:par>
                              <p:par>
                                <p:cTn id="12" presetID="6" presetClass="emph" presetSubtype="0" fill="hold" nodeType="withEffect">
                                  <p:stCondLst>
                                    <p:cond delay="200"/>
                                  </p:stCondLst>
                                  <p:childTnLst>
                                    <p:animScale>
                                      <p:cBhvr>
                                        <p:cTn id="13" dur="200" fill="hold"/>
                                        <p:tgtEl>
                                          <p:spTgt spid="5"/>
                                        </p:tgtEl>
                                      </p:cBhvr>
                                      <p:by x="90000" y="90000"/>
                                    </p:animScale>
                                  </p:childTnLst>
                                </p:cTn>
                              </p:par>
                              <p:par>
                                <p:cTn id="14" presetID="6" presetClass="emph" presetSubtype="0" fill="hold" nodeType="withEffect">
                                  <p:stCondLst>
                                    <p:cond delay="400"/>
                                  </p:stCondLst>
                                  <p:childTnLst>
                                    <p:animScale>
                                      <p:cBhvr>
                                        <p:cTn id="15" dur="100" fill="hold"/>
                                        <p:tgtEl>
                                          <p:spTgt spid="5"/>
                                        </p:tgtEl>
                                      </p:cBhvr>
                                      <p:by x="105000" y="105000"/>
                                    </p:animScale>
                                  </p:childTnLst>
                                </p:cTn>
                              </p:par>
                              <p:par>
                                <p:cTn id="16" presetID="6" presetClass="emph" presetSubtype="0" fill="hold" nodeType="withEffect">
                                  <p:stCondLst>
                                    <p:cond delay="500"/>
                                  </p:stCondLst>
                                  <p:childTnLst>
                                    <p:animScale>
                                      <p:cBhvr>
                                        <p:cTn id="17" dur="200" fill="hold"/>
                                        <p:tgtEl>
                                          <p:spTgt spid="5"/>
                                        </p:tgtEl>
                                      </p:cBhvr>
                                      <p:by x="95000" y="95000"/>
                                    </p:animScale>
                                  </p:childTnLst>
                                </p:cTn>
                              </p:par>
                            </p:childTnLst>
                          </p:cTn>
                        </p:par>
                        <p:par>
                          <p:cTn id="18" fill="hold">
                            <p:stCondLst>
                              <p:cond delay="700"/>
                            </p:stCondLst>
                            <p:childTnLst>
                              <p:par>
                                <p:cTn id="19" presetID="16" presetClass="entr" presetSubtype="42"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barn(outHorizontal)">
                                      <p:cBhvr>
                                        <p:cTn id="21" dur="500"/>
                                        <p:tgtEl>
                                          <p:spTgt spid="51"/>
                                        </p:tgtEl>
                                      </p:cBhvr>
                                    </p:animEffect>
                                  </p:childTnLst>
                                </p:cTn>
                              </p:par>
                            </p:childTnLst>
                          </p:cTn>
                        </p:par>
                        <p:par>
                          <p:cTn id="22" fill="hold">
                            <p:stCondLst>
                              <p:cond delay="1200"/>
                            </p:stCondLst>
                            <p:childTnLst>
                              <p:par>
                                <p:cTn id="23" presetID="12" presetClass="entr" presetSubtype="2"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left)">
                                      <p:cBhvr>
                                        <p:cTn id="26" dur="500"/>
                                        <p:tgtEl>
                                          <p:spTgt spid="11"/>
                                        </p:tgtEl>
                                      </p:cBhvr>
                                    </p:animEffect>
                                  </p:childTnLst>
                                </p:cTn>
                              </p:par>
                              <p:par>
                                <p:cTn id="27" presetID="12" presetClass="entr" presetSubtype="8"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additive="base">
                                        <p:cTn id="29" dur="500"/>
                                        <p:tgtEl>
                                          <p:spTgt spid="31"/>
                                        </p:tgtEl>
                                        <p:attrNameLst>
                                          <p:attrName>ppt_x</p:attrName>
                                        </p:attrNameLst>
                                      </p:cBhvr>
                                      <p:tavLst>
                                        <p:tav tm="0">
                                          <p:val>
                                            <p:strVal val="#ppt_x-#ppt_w*1.125000"/>
                                          </p:val>
                                        </p:tav>
                                        <p:tav tm="100000">
                                          <p:val>
                                            <p:strVal val="#ppt_x"/>
                                          </p:val>
                                        </p:tav>
                                      </p:tavLst>
                                    </p:anim>
                                    <p:animEffect transition="in" filter="wipe(right)">
                                      <p:cBhvr>
                                        <p:cTn id="30" dur="500"/>
                                        <p:tgtEl>
                                          <p:spTgt spid="31"/>
                                        </p:tgtEl>
                                      </p:cBhvr>
                                    </p:animEffect>
                                  </p:childTnLst>
                                </p:cTn>
                              </p:par>
                            </p:childTnLst>
                          </p:cTn>
                        </p:par>
                        <p:par>
                          <p:cTn id="31" fill="hold">
                            <p:stCondLst>
                              <p:cond delay="1700"/>
                            </p:stCondLst>
                            <p:childTnLst>
                              <p:par>
                                <p:cTn id="32" presetID="1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p:tgtEl>
                                          <p:spTgt spid="16"/>
                                        </p:tgtEl>
                                        <p:attrNameLst>
                                          <p:attrName>ppt_x</p:attrName>
                                        </p:attrNameLst>
                                      </p:cBhvr>
                                      <p:tavLst>
                                        <p:tav tm="0">
                                          <p:val>
                                            <p:strVal val="#ppt_x+#ppt_w*1.125000"/>
                                          </p:val>
                                        </p:tav>
                                        <p:tav tm="100000">
                                          <p:val>
                                            <p:strVal val="#ppt_x"/>
                                          </p:val>
                                        </p:tav>
                                      </p:tavLst>
                                    </p:anim>
                                    <p:animEffect transition="in" filter="wipe(left)">
                                      <p:cBhvr>
                                        <p:cTn id="35" dur="500"/>
                                        <p:tgtEl>
                                          <p:spTgt spid="16"/>
                                        </p:tgtEl>
                                      </p:cBhvr>
                                    </p:animEffect>
                                  </p:childTnLst>
                                </p:cTn>
                              </p:par>
                            </p:childTnLst>
                          </p:cTn>
                        </p:par>
                        <p:par>
                          <p:cTn id="36" fill="hold">
                            <p:stCondLst>
                              <p:cond delay="2200"/>
                            </p:stCondLst>
                            <p:childTnLst>
                              <p:par>
                                <p:cTn id="37" presetID="12" presetClass="entr" presetSubtype="2"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p:tgtEl>
                                          <p:spTgt spid="21"/>
                                        </p:tgtEl>
                                        <p:attrNameLst>
                                          <p:attrName>ppt_x</p:attrName>
                                        </p:attrNameLst>
                                      </p:cBhvr>
                                      <p:tavLst>
                                        <p:tav tm="0">
                                          <p:val>
                                            <p:strVal val="#ppt_x+#ppt_w*1.125000"/>
                                          </p:val>
                                        </p:tav>
                                        <p:tav tm="100000">
                                          <p:val>
                                            <p:strVal val="#ppt_x"/>
                                          </p:val>
                                        </p:tav>
                                      </p:tavLst>
                                    </p:anim>
                                    <p:animEffect transition="in" filter="wipe(left)">
                                      <p:cBhvr>
                                        <p:cTn id="40" dur="500"/>
                                        <p:tgtEl>
                                          <p:spTgt spid="21"/>
                                        </p:tgtEl>
                                      </p:cBhvr>
                                    </p:animEffect>
                                  </p:childTnLst>
                                </p:cTn>
                              </p:par>
                            </p:childTnLst>
                          </p:cTn>
                        </p:par>
                        <p:par>
                          <p:cTn id="41" fill="hold">
                            <p:stCondLst>
                              <p:cond delay="2700"/>
                            </p:stCondLst>
                            <p:childTnLst>
                              <p:par>
                                <p:cTn id="42" presetID="12" presetClass="entr" presetSubtype="2" fill="hold" nodeType="afterEffect">
                                  <p:stCondLst>
                                    <p:cond delay="0"/>
                                  </p:stCondLst>
                                  <p:childTnLst>
                                    <p:set>
                                      <p:cBhvr>
                                        <p:cTn id="43" dur="1" fill="hold">
                                          <p:stCondLst>
                                            <p:cond delay="0"/>
                                          </p:stCondLst>
                                        </p:cTn>
                                        <p:tgtEl>
                                          <p:spTgt spid="26"/>
                                        </p:tgtEl>
                                        <p:attrNameLst>
                                          <p:attrName>style.visibility</p:attrName>
                                        </p:attrNameLst>
                                      </p:cBhvr>
                                      <p:to>
                                        <p:strVal val="visible"/>
                                      </p:to>
                                    </p:set>
                                    <p:anim calcmode="lin" valueType="num">
                                      <p:cBhvr additive="base">
                                        <p:cTn id="44" dur="500"/>
                                        <p:tgtEl>
                                          <p:spTgt spid="26"/>
                                        </p:tgtEl>
                                        <p:attrNameLst>
                                          <p:attrName>ppt_x</p:attrName>
                                        </p:attrNameLst>
                                      </p:cBhvr>
                                      <p:tavLst>
                                        <p:tav tm="0">
                                          <p:val>
                                            <p:strVal val="#ppt_x+#ppt_w*1.125000"/>
                                          </p:val>
                                        </p:tav>
                                        <p:tav tm="100000">
                                          <p:val>
                                            <p:strVal val="#ppt_x"/>
                                          </p:val>
                                        </p:tav>
                                      </p:tavLst>
                                    </p:anim>
                                    <p:animEffect transition="in" filter="wipe(left)">
                                      <p:cBhvr>
                                        <p:cTn id="45" dur="500"/>
                                        <p:tgtEl>
                                          <p:spTgt spid="26"/>
                                        </p:tgtEl>
                                      </p:cBhvr>
                                    </p:animEffect>
                                  </p:childTnLst>
                                </p:cTn>
                              </p:par>
                              <p:par>
                                <p:cTn id="46" presetID="12" presetClass="entr" presetSubtype="8" fill="hold" nodeType="with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additive="base">
                                        <p:cTn id="48" dur="500"/>
                                        <p:tgtEl>
                                          <p:spTgt spid="46"/>
                                        </p:tgtEl>
                                        <p:attrNameLst>
                                          <p:attrName>ppt_x</p:attrName>
                                        </p:attrNameLst>
                                      </p:cBhvr>
                                      <p:tavLst>
                                        <p:tav tm="0">
                                          <p:val>
                                            <p:strVal val="#ppt_x-#ppt_w*1.125000"/>
                                          </p:val>
                                        </p:tav>
                                        <p:tav tm="100000">
                                          <p:val>
                                            <p:strVal val="#ppt_x"/>
                                          </p:val>
                                        </p:tav>
                                      </p:tavLst>
                                    </p:anim>
                                    <p:animEffect transition="in" filter="wipe(right)">
                                      <p:cBhvr>
                                        <p:cTn id="49" dur="500"/>
                                        <p:tgtEl>
                                          <p:spTgt spid="46"/>
                                        </p:tgtEl>
                                      </p:cBhvr>
                                    </p:animEffect>
                                  </p:childTnLst>
                                </p:cTn>
                              </p:par>
                            </p:childTnLst>
                          </p:cTn>
                        </p:par>
                        <p:par>
                          <p:cTn id="50" fill="hold">
                            <p:stCondLst>
                              <p:cond delay="3200"/>
                            </p:stCondLst>
                            <p:childTnLst>
                              <p:par>
                                <p:cTn id="51" presetID="12" presetClass="entr" presetSubtype="2" fill="hold" nodeType="afterEffect">
                                  <p:stCondLst>
                                    <p:cond delay="0"/>
                                  </p:stCondLst>
                                  <p:childTnLst>
                                    <p:set>
                                      <p:cBhvr>
                                        <p:cTn id="52" dur="1" fill="hold">
                                          <p:stCondLst>
                                            <p:cond delay="0"/>
                                          </p:stCondLst>
                                        </p:cTn>
                                        <p:tgtEl>
                                          <p:spTgt spid="64"/>
                                        </p:tgtEl>
                                        <p:attrNameLst>
                                          <p:attrName>style.visibility</p:attrName>
                                        </p:attrNameLst>
                                      </p:cBhvr>
                                      <p:to>
                                        <p:strVal val="visible"/>
                                      </p:to>
                                    </p:set>
                                    <p:anim calcmode="lin" valueType="num">
                                      <p:cBhvr additive="base">
                                        <p:cTn id="53" dur="500"/>
                                        <p:tgtEl>
                                          <p:spTgt spid="64"/>
                                        </p:tgtEl>
                                        <p:attrNameLst>
                                          <p:attrName>ppt_x</p:attrName>
                                        </p:attrNameLst>
                                      </p:cBhvr>
                                      <p:tavLst>
                                        <p:tav tm="0">
                                          <p:val>
                                            <p:strVal val="#ppt_x+#ppt_w*1.125000"/>
                                          </p:val>
                                        </p:tav>
                                        <p:tav tm="100000">
                                          <p:val>
                                            <p:strVal val="#ppt_x"/>
                                          </p:val>
                                        </p:tav>
                                      </p:tavLst>
                                    </p:anim>
                                    <p:animEffect transition="in" filter="wipe(left)">
                                      <p:cBhvr>
                                        <p:cTn id="54" dur="500"/>
                                        <p:tgtEl>
                                          <p:spTgt spid="64"/>
                                        </p:tgtEl>
                                      </p:cBhvr>
                                    </p:animEffect>
                                  </p:childTnLst>
                                </p:cTn>
                              </p:par>
                              <p:par>
                                <p:cTn id="55" presetID="12" presetClass="entr" presetSubtype="8"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additive="base">
                                        <p:cTn id="57" dur="500"/>
                                        <p:tgtEl>
                                          <p:spTgt spid="69"/>
                                        </p:tgtEl>
                                        <p:attrNameLst>
                                          <p:attrName>ppt_x</p:attrName>
                                        </p:attrNameLst>
                                      </p:cBhvr>
                                      <p:tavLst>
                                        <p:tav tm="0">
                                          <p:val>
                                            <p:strVal val="#ppt_x-#ppt_w*1.125000"/>
                                          </p:val>
                                        </p:tav>
                                        <p:tav tm="100000">
                                          <p:val>
                                            <p:strVal val="#ppt_x"/>
                                          </p:val>
                                        </p:tav>
                                      </p:tavLst>
                                    </p:anim>
                                    <p:animEffect transition="in" filter="wipe(right)">
                                      <p:cBhvr>
                                        <p:cTn id="58" dur="500"/>
                                        <p:tgtEl>
                                          <p:spTgt spid="69"/>
                                        </p:tgtEl>
                                      </p:cBhvr>
                                    </p:animEffect>
                                  </p:childTnLst>
                                </p:cTn>
                              </p:par>
                              <p:par>
                                <p:cTn id="59" presetID="12" presetClass="entr" presetSubtype="8" fill="hold" nodeType="withEffect">
                                  <p:stCondLst>
                                    <p:cond delay="0"/>
                                  </p:stCondLst>
                                  <p:childTnLst>
                                    <p:set>
                                      <p:cBhvr>
                                        <p:cTn id="60" dur="1" fill="hold">
                                          <p:stCondLst>
                                            <p:cond delay="0"/>
                                          </p:stCondLst>
                                        </p:cTn>
                                        <p:tgtEl>
                                          <p:spTgt spid="76"/>
                                        </p:tgtEl>
                                        <p:attrNameLst>
                                          <p:attrName>style.visibility</p:attrName>
                                        </p:attrNameLst>
                                      </p:cBhvr>
                                      <p:to>
                                        <p:strVal val="visible"/>
                                      </p:to>
                                    </p:set>
                                    <p:anim calcmode="lin" valueType="num">
                                      <p:cBhvr additive="base">
                                        <p:cTn id="61" dur="500"/>
                                        <p:tgtEl>
                                          <p:spTgt spid="76"/>
                                        </p:tgtEl>
                                        <p:attrNameLst>
                                          <p:attrName>ppt_x</p:attrName>
                                        </p:attrNameLst>
                                      </p:cBhvr>
                                      <p:tavLst>
                                        <p:tav tm="0">
                                          <p:val>
                                            <p:strVal val="#ppt_x-#ppt_w*1.125000"/>
                                          </p:val>
                                        </p:tav>
                                        <p:tav tm="100000">
                                          <p:val>
                                            <p:strVal val="#ppt_x"/>
                                          </p:val>
                                        </p:tav>
                                      </p:tavLst>
                                    </p:anim>
                                    <p:animEffect transition="in" filter="wipe(right)">
                                      <p:cBhvr>
                                        <p:cTn id="6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168928" y="952502"/>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541493" y="1064796"/>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575523" y="922408"/>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EC001FC2-675D-4B96-931B-8A6494867C80}"/>
              </a:ext>
            </a:extLst>
          </p:cNvPr>
          <p:cNvPicPr>
            <a:picLocks noChangeAspect="1"/>
          </p:cNvPicPr>
          <p:nvPr/>
        </p:nvPicPr>
        <p:blipFill>
          <a:blip r:embed="rId4"/>
          <a:stretch>
            <a:fillRect/>
          </a:stretch>
        </p:blipFill>
        <p:spPr>
          <a:xfrm>
            <a:off x="2233947" y="1617884"/>
            <a:ext cx="6759433" cy="4478116"/>
          </a:xfrm>
          <a:prstGeom prst="rect">
            <a:avLst/>
          </a:prstGeom>
        </p:spPr>
      </p:pic>
    </p:spTree>
    <p:extLst>
      <p:ext uri="{BB962C8B-B14F-4D97-AF65-F5344CB8AC3E}">
        <p14:creationId xmlns:p14="http://schemas.microsoft.com/office/powerpoint/2010/main" val="3271835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16528" y="1018617"/>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389093" y="1130911"/>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423123" y="988523"/>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B8998C8C-CBA7-47E2-942C-46F5285008AE}"/>
              </a:ext>
            </a:extLst>
          </p:cNvPr>
          <p:cNvPicPr>
            <a:picLocks noChangeAspect="1"/>
          </p:cNvPicPr>
          <p:nvPr/>
        </p:nvPicPr>
        <p:blipFill>
          <a:blip r:embed="rId4"/>
          <a:stretch>
            <a:fillRect/>
          </a:stretch>
        </p:blipFill>
        <p:spPr>
          <a:xfrm>
            <a:off x="2165482" y="1729235"/>
            <a:ext cx="6537750" cy="4442965"/>
          </a:xfrm>
          <a:prstGeom prst="rect">
            <a:avLst/>
          </a:prstGeom>
        </p:spPr>
      </p:pic>
    </p:spTree>
    <p:extLst>
      <p:ext uri="{BB962C8B-B14F-4D97-AF65-F5344CB8AC3E}">
        <p14:creationId xmlns:p14="http://schemas.microsoft.com/office/powerpoint/2010/main" val="481781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397528" y="1156477"/>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770093" y="1268771"/>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804123" y="1126383"/>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D563EB2A-CD40-4505-B713-348B4997F334}"/>
              </a:ext>
            </a:extLst>
          </p:cNvPr>
          <p:cNvPicPr>
            <a:picLocks noChangeAspect="1"/>
          </p:cNvPicPr>
          <p:nvPr/>
        </p:nvPicPr>
        <p:blipFill rotWithShape="1">
          <a:blip r:embed="rId4"/>
          <a:srcRect t="122" b="1"/>
          <a:stretch/>
        </p:blipFill>
        <p:spPr>
          <a:xfrm>
            <a:off x="1762271" y="1995037"/>
            <a:ext cx="8043741" cy="4177163"/>
          </a:xfrm>
          <a:prstGeom prst="rect">
            <a:avLst/>
          </a:prstGeom>
        </p:spPr>
      </p:pic>
    </p:spTree>
    <p:extLst>
      <p:ext uri="{BB962C8B-B14F-4D97-AF65-F5344CB8AC3E}">
        <p14:creationId xmlns:p14="http://schemas.microsoft.com/office/powerpoint/2010/main" val="1328130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168928" y="1050758"/>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541493" y="1163052"/>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575523" y="1020664"/>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E3C1E6F3-C7CD-4BDB-BEED-7128964A0F70}"/>
              </a:ext>
            </a:extLst>
          </p:cNvPr>
          <p:cNvPicPr>
            <a:picLocks noChangeAspect="1"/>
          </p:cNvPicPr>
          <p:nvPr/>
        </p:nvPicPr>
        <p:blipFill>
          <a:blip r:embed="rId4"/>
          <a:stretch>
            <a:fillRect/>
          </a:stretch>
        </p:blipFill>
        <p:spPr>
          <a:xfrm>
            <a:off x="2411570" y="1706562"/>
            <a:ext cx="6287943" cy="4541838"/>
          </a:xfrm>
          <a:prstGeom prst="rect">
            <a:avLst/>
          </a:prstGeom>
        </p:spPr>
      </p:pic>
    </p:spTree>
    <p:extLst>
      <p:ext uri="{BB962C8B-B14F-4D97-AF65-F5344CB8AC3E}">
        <p14:creationId xmlns:p14="http://schemas.microsoft.com/office/powerpoint/2010/main" val="228947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92728" y="1040509"/>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465293" y="1152803"/>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499323" y="1010415"/>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CDE7CD1C-C3AF-404B-B50B-2300152005AC}"/>
              </a:ext>
            </a:extLst>
          </p:cNvPr>
          <p:cNvPicPr>
            <a:picLocks noChangeAspect="1"/>
          </p:cNvPicPr>
          <p:nvPr/>
        </p:nvPicPr>
        <p:blipFill>
          <a:blip r:embed="rId4"/>
          <a:stretch>
            <a:fillRect/>
          </a:stretch>
        </p:blipFill>
        <p:spPr>
          <a:xfrm>
            <a:off x="1770272" y="1907327"/>
            <a:ext cx="7418139" cy="4112473"/>
          </a:xfrm>
          <a:prstGeom prst="rect">
            <a:avLst/>
          </a:prstGeom>
        </p:spPr>
      </p:pic>
    </p:spTree>
    <p:extLst>
      <p:ext uri="{BB962C8B-B14F-4D97-AF65-F5344CB8AC3E}">
        <p14:creationId xmlns:p14="http://schemas.microsoft.com/office/powerpoint/2010/main" val="143061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940328" y="1250971"/>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FFAA2D"/>
                </a:solidFill>
                <a:latin typeface="Times New Roman" panose="02020603050405020304" pitchFamily="18" charset="0"/>
                <a:cs typeface="Times New Roman" panose="02020603050405020304" pitchFamily="18" charset="0"/>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FFAA2D"/>
                </a:solidFill>
                <a:latin typeface="Times New Roman" panose="02020603050405020304" pitchFamily="18" charset="0"/>
                <a:cs typeface="Times New Roman" panose="02020603050405020304" pitchFamily="18" charset="0"/>
              </a:endParaRPr>
            </a:p>
          </p:txBody>
        </p:sp>
      </p:grpSp>
      <p:sp>
        <p:nvSpPr>
          <p:cNvPr id="9" name="文本框 14"/>
          <p:cNvSpPr txBox="1"/>
          <p:nvPr/>
        </p:nvSpPr>
        <p:spPr>
          <a:xfrm>
            <a:off x="2312893" y="1363265"/>
            <a:ext cx="5522771" cy="523220"/>
          </a:xfrm>
          <a:prstGeom prst="rect">
            <a:avLst/>
          </a:prstGeom>
          <a:noFill/>
        </p:spPr>
        <p:txBody>
          <a:bodyPr wrap="square" rtlCol="0">
            <a:spAutoFit/>
          </a:bodyPr>
          <a:lstStyle/>
          <a:p>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346923" y="1220877"/>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Times New Roman" panose="02020603050405020304" pitchFamily="18" charset="0"/>
                  <a:ea typeface="Microsoft YaHei" panose="020B0503020204020204" pitchFamily="34" charset="-122"/>
                  <a:cs typeface="Times New Roman" panose="02020603050405020304" pitchFamily="18" charset="0"/>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Times New Roman" panose="02020603050405020304" pitchFamily="18" charset="0"/>
                  <a:cs typeface="Times New Roman" panose="02020603050405020304" pitchFamily="18" charset="0"/>
                </a:endParaRPr>
              </a:p>
            </p:txBody>
          </p:sp>
        </p:grpSp>
        <p:sp>
          <p:nvSpPr>
            <p:cNvPr id="12" name="文本框 7"/>
            <p:cNvSpPr txBox="1"/>
            <p:nvPr/>
          </p:nvSpPr>
          <p:spPr>
            <a:xfrm>
              <a:off x="3058305" y="850449"/>
              <a:ext cx="774239" cy="1307814"/>
            </a:xfrm>
            <a:prstGeom prst="rect">
              <a:avLst/>
            </a:prstGeom>
            <a:noFill/>
          </p:spPr>
          <p:txBody>
            <a:bodyPr wrap="square" rtlCol="0">
              <a:spAutoFit/>
            </a:bodyPr>
            <a:lstStyle/>
            <a:p>
              <a:pPr algn="ctr"/>
              <a:r>
                <a:rPr lang="en-US" altLang="zh-CN" sz="2800">
                  <a:solidFill>
                    <a:srgbClr val="E87071"/>
                  </a:solidFill>
                  <a:latin typeface="Times New Roman" panose="02020603050405020304" pitchFamily="18" charset="0"/>
                  <a:cs typeface="Times New Roman" panose="02020603050405020304" pitchFamily="18" charset="0"/>
                </a:rPr>
                <a:t>04</a:t>
              </a:r>
              <a:endParaRPr lang="zh-CN" altLang="en-US" sz="2800">
                <a:solidFill>
                  <a:srgbClr val="E87071"/>
                </a:solidFill>
                <a:latin typeface="Times New Roman" panose="02020603050405020304" pitchFamily="18" charset="0"/>
                <a:cs typeface="Times New Roman" panose="02020603050405020304" pitchFamily="18" charset="0"/>
              </a:endParaRPr>
            </a:p>
          </p:txBody>
        </p:sp>
      </p:grpSp>
      <p:sp>
        <p:nvSpPr>
          <p:cNvPr id="15" name="TextBox 14">
            <a:extLst>
              <a:ext uri="{FF2B5EF4-FFF2-40B4-BE49-F238E27FC236}">
                <a16:creationId xmlns:a16="http://schemas.microsoft.com/office/drawing/2014/main" id="{7C2107E5-7794-43AD-8688-CB13A63B8B9C}"/>
              </a:ext>
            </a:extLst>
          </p:cNvPr>
          <p:cNvSpPr txBox="1"/>
          <p:nvPr/>
        </p:nvSpPr>
        <p:spPr>
          <a:xfrm>
            <a:off x="1180329" y="2122944"/>
            <a:ext cx="8500564" cy="2677656"/>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Thực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hành</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sử</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dụng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toán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tử</a:t>
            </a:r>
            <a:r>
              <a:rPr lang="en-US" sz="2800" b="1" dirty="0">
                <a:latin typeface="Times New Roman" panose="02020603050405020304" pitchFamily="18" charset="0"/>
                <a:cs typeface="Times New Roman" panose="02020603050405020304" pitchFamily="18" charset="0"/>
              </a:rPr>
              <a:t>:</a:t>
            </a:r>
          </a:p>
          <a:p>
            <a:pPr marL="342900" indent="-342900">
              <a:buFont typeface="+mj-lt"/>
              <a:buAutoNum type="arabicParenR"/>
            </a:pP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từ</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bàn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phím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nguyên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viết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kiểm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chẵn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lẻ</a:t>
            </a:r>
            <a:endParaRPr lang="en-US" sz="2800" dirty="0">
              <a:latin typeface="Times New Roman" panose="02020603050405020304" pitchFamily="18" charset="0"/>
              <a:cs typeface="Times New Roman" panose="02020603050405020304" pitchFamily="18" charset="0"/>
            </a:endParaRPr>
          </a:p>
          <a:p>
            <a:pPr marL="342900" indent="-342900">
              <a:buFont typeface="+mj-lt"/>
              <a:buAutoNum type="arabicParenR"/>
            </a:pP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2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b, </a:t>
            </a:r>
            <a:r>
              <a:rPr lang="en-US" sz="2800" dirty="0" err="1">
                <a:latin typeface="Times New Roman" panose="02020603050405020304" pitchFamily="18" charset="0"/>
                <a:cs typeface="Times New Roman" panose="02020603050405020304" pitchFamily="18" charset="0"/>
              </a:rPr>
              <a:t>Giải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phư</a:t>
            </a:r>
            <a:r>
              <a:rPr lang="vi-VN" sz="2800" dirty="0">
                <a:latin typeface="Times New Roman" panose="02020603050405020304" pitchFamily="18" charset="0"/>
                <a:cs typeface="Times New Roman" panose="02020603050405020304" pitchFamily="18" charset="0"/>
              </a:rPr>
              <a:t>ơ</a:t>
            </a:r>
            <a:r>
              <a:rPr lang="en-US" sz="2800" dirty="0" err="1">
                <a:latin typeface="Times New Roman" panose="02020603050405020304" pitchFamily="18" charset="0"/>
                <a:cs typeface="Times New Roman" panose="02020603050405020304" pitchFamily="18" charset="0"/>
              </a:rPr>
              <a:t>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bậc</a:t>
            </a:r>
            <a:r>
              <a:rPr lang="en-US" sz="2800" dirty="0">
                <a:latin typeface="Times New Roman" panose="02020603050405020304" pitchFamily="18" charset="0"/>
                <a:cs typeface="Times New Roman" panose="02020603050405020304" pitchFamily="18" charset="0"/>
              </a:rPr>
              <a:t> 1</a:t>
            </a:r>
          </a:p>
          <a:p>
            <a:pPr marL="342900" indent="-342900">
              <a:buFont typeface="+mj-lt"/>
              <a:buAutoNum type="arabicParenR"/>
            </a:pP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3 </a:t>
            </a:r>
            <a:r>
              <a:rPr lang="en-US" sz="2800" dirty="0" err="1">
                <a:latin typeface="Times New Roman" panose="02020603050405020304" pitchFamily="18" charset="0"/>
                <a:cs typeface="Times New Roman" panose="02020603050405020304" pitchFamily="18" charset="0"/>
              </a:rPr>
              <a:t>cạnh</a:t>
            </a:r>
            <a:r>
              <a:rPr lang="en-US" sz="2800" dirty="0">
                <a:latin typeface="Times New Roman" panose="02020603050405020304" pitchFamily="18" charset="0"/>
                <a:cs typeface="Times New Roman" panose="02020603050405020304" pitchFamily="18" charset="0"/>
              </a:rPr>
              <a:t> tam </a:t>
            </a:r>
            <a:r>
              <a:rPr lang="en-US" sz="2800" dirty="0" err="1">
                <a:latin typeface="Times New Roman" panose="02020603050405020304" pitchFamily="18" charset="0"/>
                <a:cs typeface="Times New Roman" panose="02020603050405020304" pitchFamily="18" charset="0"/>
              </a:rPr>
              <a:t>giác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kiểm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tam </a:t>
            </a:r>
            <a:r>
              <a:rPr lang="en-US" sz="2800" dirty="0" err="1">
                <a:latin typeface="Times New Roman" panose="02020603050405020304" pitchFamily="18" charset="0"/>
                <a:cs typeface="Times New Roman" panose="02020603050405020304" pitchFamily="18" charset="0"/>
              </a:rPr>
              <a:t>giác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hợp</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lệ</a:t>
            </a:r>
            <a:r>
              <a:rPr lang="en-US" sz="2800" dirty="0">
                <a:latin typeface="Times New Roman" panose="02020603050405020304" pitchFamily="18" charset="0"/>
                <a:cs typeface="Times New Roman" panose="02020603050405020304" pitchFamily="18" charset="0"/>
              </a:rPr>
              <a:t> hay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3232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pic>
        <p:nvPicPr>
          <p:cNvPr id="5" name="Picture 4" descr="Hỏi - đáp: Lộ trình du học với ngân sách thấ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800" y="1447800"/>
            <a:ext cx="7515616" cy="4477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854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
        <p:nvSpPr>
          <p:cNvPr id="5" name="Rounded Rectangle 4"/>
          <p:cNvSpPr/>
          <p:nvPr/>
        </p:nvSpPr>
        <p:spPr>
          <a:xfrm>
            <a:off x="1686227" y="2065020"/>
            <a:ext cx="8589374" cy="410718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marL="285750" indent="-285750">
              <a:buFont typeface="Wingdings" panose="05000000000000000000" pitchFamily="2" charset="2"/>
              <a:buChar char="v"/>
            </a:pPr>
            <a:r>
              <a:rPr lang="vi-VN" sz="2800" dirty="0">
                <a:latin typeface="+mj-lt"/>
              </a:rPr>
              <a:t>Lập trình hướng đối tượng (OOP) là một kỹ thuật lập trình cho phép lập trình viên tạo ra các đối tượng trong code trừu tượng hóa các đối tượng. </a:t>
            </a:r>
            <a:endParaRPr lang="en-US" sz="2800" dirty="0">
              <a:latin typeface="+mj-lt"/>
            </a:endParaRPr>
          </a:p>
          <a:p>
            <a:pPr marL="285750" indent="-285750">
              <a:buFont typeface="Wingdings" panose="05000000000000000000" pitchFamily="2" charset="2"/>
              <a:buChar char="v"/>
            </a:pPr>
            <a:endParaRPr lang="en-US" sz="2800" dirty="0">
              <a:latin typeface="+mj-lt"/>
            </a:endParaRPr>
          </a:p>
          <a:p>
            <a:pPr marL="285750" indent="-285750">
              <a:buFont typeface="Wingdings" panose="05000000000000000000" pitchFamily="2" charset="2"/>
              <a:buChar char="v"/>
            </a:pPr>
            <a:r>
              <a:rPr lang="vi-VN" sz="2800" dirty="0">
                <a:latin typeface="+mj-lt"/>
              </a:rPr>
              <a:t>Đối tượng là những sự vật, sự việc mà nó có những tính chất, đặc tính, hành động giống nhau và ta gom góp lại thành đối tượng giống trong thực tế cuộc sống. </a:t>
            </a:r>
            <a:endParaRPr lang="en-US" sz="2800" dirty="0">
              <a:latin typeface="+mj-lt"/>
            </a:endParaRPr>
          </a:p>
        </p:txBody>
      </p:sp>
      <p:grpSp>
        <p:nvGrpSpPr>
          <p:cNvPr id="8" name="组合 1"/>
          <p:cNvGrpSpPr/>
          <p:nvPr/>
        </p:nvGrpSpPr>
        <p:grpSpPr>
          <a:xfrm>
            <a:off x="1626128" y="1156477"/>
            <a:ext cx="8889472" cy="701040"/>
            <a:chOff x="3129129" y="1121776"/>
            <a:chExt cx="5933741" cy="1171624"/>
          </a:xfrm>
        </p:grpSpPr>
        <p:sp>
          <p:nvSpPr>
            <p:cNvPr id="9"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10"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1" name="文本框 14"/>
          <p:cNvSpPr txBox="1"/>
          <p:nvPr/>
        </p:nvSpPr>
        <p:spPr>
          <a:xfrm>
            <a:off x="2583436" y="1257856"/>
            <a:ext cx="5522771" cy="461665"/>
          </a:xfrm>
          <a:prstGeom prst="rect">
            <a:avLst/>
          </a:prstGeom>
          <a:noFill/>
        </p:spPr>
        <p:txBody>
          <a:bodyPr wrap="square" rtlCol="0">
            <a:spAutoFit/>
          </a:bodyPr>
          <a:lstStyle/>
          <a:p>
            <a:pPr algn="ct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2" name="组合 4"/>
          <p:cNvGrpSpPr/>
          <p:nvPr/>
        </p:nvGrpSpPr>
        <p:grpSpPr>
          <a:xfrm>
            <a:off x="2032723" y="1126383"/>
            <a:ext cx="860201" cy="789889"/>
            <a:chOff x="2912215" y="455848"/>
            <a:chExt cx="1066422" cy="1974366"/>
          </a:xfrm>
        </p:grpSpPr>
        <p:grpSp>
          <p:nvGrpSpPr>
            <p:cNvPr id="13" name="组合 5"/>
            <p:cNvGrpSpPr/>
            <p:nvPr/>
          </p:nvGrpSpPr>
          <p:grpSpPr>
            <a:xfrm>
              <a:off x="2912215" y="455848"/>
              <a:ext cx="1066422" cy="1974366"/>
              <a:chOff x="2996200" y="693603"/>
              <a:chExt cx="1014663" cy="1878543"/>
            </a:xfrm>
          </p:grpSpPr>
          <p:sp>
            <p:nvSpPr>
              <p:cNvPr id="15"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4" name="文本框 7"/>
            <p:cNvSpPr txBox="1"/>
            <p:nvPr/>
          </p:nvSpPr>
          <p:spPr>
            <a:xfrm>
              <a:off x="3058305" y="850449"/>
              <a:ext cx="774239" cy="1153954"/>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601855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0-#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
        <p:nvSpPr>
          <p:cNvPr id="5" name="Rounded Rectangle 4"/>
          <p:cNvSpPr/>
          <p:nvPr/>
        </p:nvSpPr>
        <p:spPr>
          <a:xfrm>
            <a:off x="1198977" y="2301240"/>
            <a:ext cx="8829373" cy="394716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marL="285750" indent="-285750">
              <a:buFont typeface="Wingdings" panose="05000000000000000000" pitchFamily="2" charset="2"/>
              <a:buChar char="v"/>
            </a:pPr>
            <a:r>
              <a:rPr lang="vi-VN" sz="2800" dirty="0">
                <a:latin typeface="+mj-lt"/>
              </a:rPr>
              <a:t>Khi lập trình OOP, chúng ta sẽ định nghĩa các lớp (class) để gom (mô hình) các đối tượng thực tế.</a:t>
            </a:r>
            <a:endParaRPr lang="en-US" sz="2800" dirty="0">
              <a:latin typeface="+mj-lt"/>
            </a:endParaRPr>
          </a:p>
          <a:p>
            <a:pPr marL="285750" indent="-285750">
              <a:buFont typeface="Wingdings" panose="05000000000000000000" pitchFamily="2" charset="2"/>
              <a:buChar char="v"/>
            </a:pPr>
            <a:endParaRPr lang="en-US" sz="2800" dirty="0">
              <a:latin typeface="+mj-lt"/>
            </a:endParaRPr>
          </a:p>
          <a:p>
            <a:pPr marL="285750" indent="-285750">
              <a:buFont typeface="Wingdings" panose="05000000000000000000" pitchFamily="2" charset="2"/>
              <a:buChar char="v"/>
            </a:pPr>
            <a:r>
              <a:rPr lang="vi-VN" sz="2800" dirty="0">
                <a:latin typeface="+mj-lt"/>
              </a:rPr>
              <a:t>Một đối tượng bao gồm 2 thông tin: </a:t>
            </a:r>
            <a:r>
              <a:rPr lang="en-US" sz="2800" dirty="0">
                <a:latin typeface="+mj-lt"/>
              </a:rPr>
              <a:t>T</a:t>
            </a:r>
            <a:r>
              <a:rPr lang="vi-VN" sz="2800" dirty="0">
                <a:latin typeface="+mj-lt"/>
              </a:rPr>
              <a:t>huộc</a:t>
            </a:r>
            <a:r>
              <a:rPr lang="en-US" sz="2800" dirty="0">
                <a:latin typeface="+mj-lt"/>
              </a:rPr>
              <a:t> </a:t>
            </a:r>
            <a:r>
              <a:rPr lang="vi-VN" sz="2800" dirty="0">
                <a:latin typeface="+mj-lt"/>
              </a:rPr>
              <a:t>tính</a:t>
            </a:r>
            <a:r>
              <a:rPr lang="en-US" sz="2800" dirty="0">
                <a:latin typeface="+mj-lt"/>
              </a:rPr>
              <a:t>(Attribute)</a:t>
            </a:r>
            <a:r>
              <a:rPr lang="vi-VN" sz="2800" dirty="0">
                <a:latin typeface="+mj-lt"/>
              </a:rPr>
              <a:t> và </a:t>
            </a:r>
            <a:r>
              <a:rPr lang="en-US" sz="2800" dirty="0">
                <a:latin typeface="+mj-lt"/>
              </a:rPr>
              <a:t>P</a:t>
            </a:r>
            <a:r>
              <a:rPr lang="vi-VN" sz="2800" dirty="0">
                <a:latin typeface="+mj-lt"/>
              </a:rPr>
              <a:t>hương thức</a:t>
            </a:r>
            <a:r>
              <a:rPr lang="en-US" sz="2800" dirty="0">
                <a:latin typeface="+mj-lt"/>
              </a:rPr>
              <a:t>(Method)</a:t>
            </a:r>
            <a:r>
              <a:rPr lang="vi-VN" sz="2800" dirty="0">
                <a:latin typeface="+mj-lt"/>
              </a:rPr>
              <a:t>.</a:t>
            </a:r>
            <a:endParaRPr lang="en-US" sz="2800" dirty="0">
              <a:latin typeface="+mj-lt"/>
            </a:endParaRPr>
          </a:p>
        </p:txBody>
      </p:sp>
      <p:grpSp>
        <p:nvGrpSpPr>
          <p:cNvPr id="8" name="组合 1"/>
          <p:cNvGrpSpPr/>
          <p:nvPr/>
        </p:nvGrpSpPr>
        <p:grpSpPr>
          <a:xfrm>
            <a:off x="1168928" y="1363981"/>
            <a:ext cx="8889472" cy="701040"/>
            <a:chOff x="3129129" y="1121776"/>
            <a:chExt cx="5933741" cy="1171624"/>
          </a:xfrm>
        </p:grpSpPr>
        <p:sp>
          <p:nvSpPr>
            <p:cNvPr id="9"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10"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1" name="文本框 14"/>
          <p:cNvSpPr txBox="1"/>
          <p:nvPr/>
        </p:nvSpPr>
        <p:spPr>
          <a:xfrm>
            <a:off x="2126236" y="1465360"/>
            <a:ext cx="5522771" cy="461665"/>
          </a:xfrm>
          <a:prstGeom prst="rect">
            <a:avLst/>
          </a:prstGeom>
          <a:noFill/>
        </p:spPr>
        <p:txBody>
          <a:bodyPr wrap="square" rtlCol="0">
            <a:spAutoFit/>
          </a:bodyPr>
          <a:lstStyle/>
          <a:p>
            <a:pPr algn="ct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40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2" name="组合 4"/>
          <p:cNvGrpSpPr/>
          <p:nvPr/>
        </p:nvGrpSpPr>
        <p:grpSpPr>
          <a:xfrm>
            <a:off x="1575523" y="1333887"/>
            <a:ext cx="860201" cy="789889"/>
            <a:chOff x="2912215" y="455848"/>
            <a:chExt cx="1066422" cy="1974366"/>
          </a:xfrm>
        </p:grpSpPr>
        <p:grpSp>
          <p:nvGrpSpPr>
            <p:cNvPr id="13" name="组合 5"/>
            <p:cNvGrpSpPr/>
            <p:nvPr/>
          </p:nvGrpSpPr>
          <p:grpSpPr>
            <a:xfrm>
              <a:off x="2912215" y="455848"/>
              <a:ext cx="1066422" cy="1974366"/>
              <a:chOff x="2996200" y="693603"/>
              <a:chExt cx="1014663" cy="1878543"/>
            </a:xfrm>
          </p:grpSpPr>
          <p:sp>
            <p:nvSpPr>
              <p:cNvPr id="15"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4" name="文本框 7"/>
            <p:cNvSpPr txBox="1"/>
            <p:nvPr/>
          </p:nvSpPr>
          <p:spPr>
            <a:xfrm>
              <a:off x="3058305" y="850449"/>
              <a:ext cx="774239" cy="1153954"/>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120043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0-#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74421" y="1147929"/>
            <a:ext cx="8907779" cy="867279"/>
            <a:chOff x="3129129" y="1121776"/>
            <a:chExt cx="5933741" cy="1171624"/>
          </a:xfrm>
        </p:grpSpPr>
        <p:sp>
          <p:nvSpPr>
            <p:cNvPr id="8"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9"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0" name="文本框 14"/>
          <p:cNvSpPr txBox="1"/>
          <p:nvPr/>
        </p:nvSpPr>
        <p:spPr>
          <a:xfrm>
            <a:off x="2533411" y="1299102"/>
            <a:ext cx="6239803" cy="523220"/>
          </a:xfrm>
          <a:prstGeom prst="rect">
            <a:avLst/>
          </a:prstGeom>
          <a:noFill/>
        </p:spPr>
        <p:txBody>
          <a:bodyPr wrap="square" rtlCol="0">
            <a:spAutoFit/>
          </a:bodyPr>
          <a:lstStyle/>
          <a:p>
            <a:pPr algn="ct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1" name="组合 4"/>
          <p:cNvGrpSpPr/>
          <p:nvPr/>
        </p:nvGrpSpPr>
        <p:grpSpPr>
          <a:xfrm>
            <a:off x="1754298" y="1128038"/>
            <a:ext cx="1076003" cy="1167468"/>
            <a:chOff x="3150395" y="933507"/>
            <a:chExt cx="1559927" cy="1839452"/>
          </a:xfrm>
        </p:grpSpPr>
        <p:grpSp>
          <p:nvGrpSpPr>
            <p:cNvPr id="12" name="组合 5"/>
            <p:cNvGrpSpPr/>
            <p:nvPr/>
          </p:nvGrpSpPr>
          <p:grpSpPr>
            <a:xfrm>
              <a:off x="3150395" y="933507"/>
              <a:ext cx="1559927" cy="1839452"/>
              <a:chOff x="3222820" y="1148080"/>
              <a:chExt cx="1484216" cy="1750177"/>
            </a:xfrm>
          </p:grpSpPr>
          <p:grpSp>
            <p:nvGrpSpPr>
              <p:cNvPr id="14" name="组合 9"/>
              <p:cNvGrpSpPr/>
              <p:nvPr/>
            </p:nvGrpSpPr>
            <p:grpSpPr>
              <a:xfrm>
                <a:off x="3420363" y="1295115"/>
                <a:ext cx="1286673" cy="1603142"/>
                <a:chOff x="7380501" y="2927402"/>
                <a:chExt cx="2311887" cy="2880512"/>
              </a:xfrm>
            </p:grpSpPr>
            <p:sp>
              <p:nvSpPr>
                <p:cNvPr id="16"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7" name="椭圆 12"/>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8" name="椭圆 13"/>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5" name="椭圆 10"/>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3" name="文本框 7"/>
            <p:cNvSpPr txBox="1"/>
            <p:nvPr/>
          </p:nvSpPr>
          <p:spPr>
            <a:xfrm>
              <a:off x="3437037" y="1269299"/>
              <a:ext cx="774241" cy="727395"/>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
        <p:nvSpPr>
          <p:cNvPr id="19" name="矩形 3"/>
          <p:cNvSpPr>
            <a:spLocks noChangeArrowheads="1"/>
          </p:cNvSpPr>
          <p:nvPr/>
        </p:nvSpPr>
        <p:spPr bwMode="auto">
          <a:xfrm>
            <a:off x="1558173" y="2244283"/>
            <a:ext cx="8077437" cy="482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spcBef>
                <a:spcPct val="0"/>
              </a:spcBef>
              <a:buFont typeface="Arial" panose="020B0604020202020204" pitchFamily="34" charset="0"/>
              <a:buNone/>
            </a:pP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Sự</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khác</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nhau</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giữa</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class(</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Lớp</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và</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object(</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20" name="Picture 19"/>
          <p:cNvPicPr>
            <a:picLocks noChangeAspect="1"/>
          </p:cNvPicPr>
          <p:nvPr/>
        </p:nvPicPr>
        <p:blipFill>
          <a:blip r:embed="rId4"/>
          <a:stretch>
            <a:fillRect/>
          </a:stretch>
        </p:blipFill>
        <p:spPr>
          <a:xfrm>
            <a:off x="1144906" y="3067774"/>
            <a:ext cx="8766807" cy="3028226"/>
          </a:xfrm>
          <a:prstGeom prst="rect">
            <a:avLst/>
          </a:prstGeom>
        </p:spPr>
      </p:pic>
      <p:sp>
        <p:nvSpPr>
          <p:cNvPr id="21" name="Down Arrow 20"/>
          <p:cNvSpPr/>
          <p:nvPr/>
        </p:nvSpPr>
        <p:spPr>
          <a:xfrm>
            <a:off x="5340419" y="2749773"/>
            <a:ext cx="187891" cy="295330"/>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11607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accel="50000" decel="5000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1000" fill="hold"/>
                                        <p:tgtEl>
                                          <p:spTgt spid="19"/>
                                        </p:tgtEl>
                                        <p:attrNameLst>
                                          <p:attrName>ppt_x</p:attrName>
                                        </p:attrNameLst>
                                      </p:cBhvr>
                                      <p:tavLst>
                                        <p:tav tm="0">
                                          <p:val>
                                            <p:strVal val="1+#ppt_w/2"/>
                                          </p:val>
                                        </p:tav>
                                        <p:tav tm="100000">
                                          <p:val>
                                            <p:strVal val="#ppt_x"/>
                                          </p:val>
                                        </p:tav>
                                      </p:tavLst>
                                    </p:anim>
                                    <p:anim calcmode="lin" valueType="num">
                                      <p:cBhvr additive="base">
                                        <p:cTn id="18"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74421" y="1147929"/>
            <a:ext cx="8907779" cy="867279"/>
            <a:chOff x="3129129" y="1121776"/>
            <a:chExt cx="5933741" cy="1171624"/>
          </a:xfrm>
        </p:grpSpPr>
        <p:sp>
          <p:nvSpPr>
            <p:cNvPr id="8"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9"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0" name="文本框 14"/>
          <p:cNvSpPr txBox="1"/>
          <p:nvPr/>
        </p:nvSpPr>
        <p:spPr>
          <a:xfrm>
            <a:off x="2684869" y="1295048"/>
            <a:ext cx="6239803" cy="523220"/>
          </a:xfrm>
          <a:prstGeom prst="rect">
            <a:avLst/>
          </a:prstGeom>
          <a:noFill/>
        </p:spPr>
        <p:txBody>
          <a:bodyPr wrap="square" rtlCol="0">
            <a:spAutoFit/>
          </a:bodyPr>
          <a:lstStyle/>
          <a:p>
            <a:r>
              <a:rPr lang="en-US" altLang="zh-CN" sz="2800" dirty="0" err="1">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err="1">
                <a:latin typeface="Times New Roman" panose="02020603050405020304" pitchFamily="18" charset="0"/>
                <a:ea typeface="Microsoft YaHei" panose="020B0503020204020204" pitchFamily="34" charset="-122"/>
                <a:cs typeface="Times New Roman" panose="02020603050405020304" pitchFamily="18" charset="0"/>
              </a:rPr>
              <a:t>dụ</a:t>
            </a:r>
            <a:endPar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1" name="组合 4"/>
          <p:cNvGrpSpPr/>
          <p:nvPr/>
        </p:nvGrpSpPr>
        <p:grpSpPr>
          <a:xfrm>
            <a:off x="1754298" y="1128038"/>
            <a:ext cx="1076003" cy="1167468"/>
            <a:chOff x="3150395" y="933507"/>
            <a:chExt cx="1559927" cy="1839452"/>
          </a:xfrm>
        </p:grpSpPr>
        <p:grpSp>
          <p:nvGrpSpPr>
            <p:cNvPr id="12" name="组合 5"/>
            <p:cNvGrpSpPr/>
            <p:nvPr/>
          </p:nvGrpSpPr>
          <p:grpSpPr>
            <a:xfrm>
              <a:off x="3150395" y="933507"/>
              <a:ext cx="1559927" cy="1839452"/>
              <a:chOff x="3222820" y="1148080"/>
              <a:chExt cx="1484216" cy="1750177"/>
            </a:xfrm>
          </p:grpSpPr>
          <p:grpSp>
            <p:nvGrpSpPr>
              <p:cNvPr id="14" name="组合 9"/>
              <p:cNvGrpSpPr/>
              <p:nvPr/>
            </p:nvGrpSpPr>
            <p:grpSpPr>
              <a:xfrm>
                <a:off x="3420363" y="1295115"/>
                <a:ext cx="1286673" cy="1603142"/>
                <a:chOff x="7380501" y="2927402"/>
                <a:chExt cx="2311887" cy="2880512"/>
              </a:xfrm>
            </p:grpSpPr>
            <p:sp>
              <p:nvSpPr>
                <p:cNvPr id="16"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7" name="椭圆 12"/>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8" name="椭圆 13"/>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5" name="椭圆 10"/>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3" name="文本框 7"/>
            <p:cNvSpPr txBox="1"/>
            <p:nvPr/>
          </p:nvSpPr>
          <p:spPr>
            <a:xfrm>
              <a:off x="3437037" y="1269299"/>
              <a:ext cx="774241" cy="727395"/>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284999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899884" y="931361"/>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055307" y="859642"/>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143745" y="1095399"/>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3C2CDBCB-909C-42CB-8C20-EA6E1470C9C7}"/>
              </a:ext>
            </a:extLst>
          </p:cNvPr>
          <p:cNvSpPr txBox="1"/>
          <p:nvPr/>
        </p:nvSpPr>
        <p:spPr>
          <a:xfrm>
            <a:off x="1676400" y="1680150"/>
            <a:ext cx="9144000" cy="4339650"/>
          </a:xfrm>
          <a:prstGeom prst="rect">
            <a:avLst/>
          </a:prstGeom>
          <a:noFill/>
        </p:spPr>
        <p:txBody>
          <a:bodyPr wrap="square" rtlCol="0">
            <a:spAutoFit/>
          </a:bodyPr>
          <a:lstStyle/>
          <a:p>
            <a:pPr marL="342900" indent="-342900">
              <a:buAutoNum type="arabicPeriod"/>
            </a:pPr>
            <a:r>
              <a:rPr lang="en-US" sz="2300" b="1" dirty="0" err="1">
                <a:latin typeface="Times New Roman" panose="02020603050405020304" pitchFamily="18" charset="0"/>
                <a:cs typeface="Times New Roman" panose="02020603050405020304" pitchFamily="18" charset="0"/>
              </a:rPr>
              <a:t>Biến</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là</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gì</a:t>
            </a:r>
            <a:r>
              <a:rPr lang="en-US" sz="2300" b="1" dirty="0">
                <a:latin typeface="Times New Roman" panose="02020603050405020304" pitchFamily="18" charset="0"/>
                <a:cs typeface="Times New Roman" panose="02020603050405020304" pitchFamily="18" charset="0"/>
              </a:rPr>
              <a:t>?</a:t>
            </a:r>
          </a:p>
          <a:p>
            <a:pPr marL="285750" indent="-285750">
              <a:buFontTx/>
              <a:buChar char="-"/>
            </a:pPr>
            <a:r>
              <a:rPr lang="vi-VN" sz="2300" dirty="0">
                <a:latin typeface="Times New Roman" panose="02020603050405020304" pitchFamily="18" charset="0"/>
                <a:cs typeface="Times New Roman" panose="02020603050405020304" pitchFamily="18" charset="0"/>
              </a:rPr>
              <a:t>Một </a:t>
            </a:r>
            <a:r>
              <a:rPr lang="vi-VN" sz="2300" b="1" dirty="0">
                <a:latin typeface="Times New Roman" panose="02020603050405020304" pitchFamily="18" charset="0"/>
                <a:cs typeface="Times New Roman" panose="02020603050405020304" pitchFamily="18" charset="0"/>
              </a:rPr>
              <a:t>biến </a:t>
            </a:r>
            <a:r>
              <a:rPr lang="vi-VN" sz="2300" dirty="0">
                <a:latin typeface="Times New Roman" panose="02020603050405020304" pitchFamily="18" charset="0"/>
                <a:cs typeface="Times New Roman" panose="02020603050405020304" pitchFamily="18" charset="0"/>
              </a:rPr>
              <a:t>của Java là tên gọi của một vùng nhớ bên trong máy tính dùng để lưu trữ giá trị mà chương trình của chúng ta có thể tương tác được</a:t>
            </a:r>
            <a:endParaRPr lang="en-US" sz="2300" dirty="0">
              <a:latin typeface="Times New Roman" panose="02020603050405020304" pitchFamily="18" charset="0"/>
              <a:cs typeface="Times New Roman" panose="02020603050405020304" pitchFamily="18" charset="0"/>
            </a:endParaRPr>
          </a:p>
          <a:p>
            <a:pPr marL="285750" indent="-285750">
              <a:buFontTx/>
              <a:buChar char="-"/>
            </a:pPr>
            <a:r>
              <a:rPr lang="en-US" sz="2300" dirty="0" err="1">
                <a:latin typeface="Times New Roman" panose="02020603050405020304" pitchFamily="18" charset="0"/>
                <a:cs typeface="Times New Roman" panose="02020603050405020304" pitchFamily="18" charset="0"/>
              </a:rPr>
              <a:t>Thành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phần</a:t>
            </a:r>
            <a:r>
              <a:rPr lang="en-US" sz="2300" dirty="0">
                <a:latin typeface="Times New Roman" panose="02020603050405020304" pitchFamily="18" charset="0"/>
                <a:cs typeface="Times New Roman" panose="02020603050405020304" pitchFamily="18" charset="0"/>
              </a:rPr>
              <a:t>: </a:t>
            </a:r>
          </a:p>
          <a:p>
            <a:pPr marL="742950" lvl="1" indent="-285750">
              <a:buFontTx/>
              <a:buChar char="-"/>
            </a:pPr>
            <a:r>
              <a:rPr lang="en-US" sz="2300" dirty="0" err="1">
                <a:latin typeface="Times New Roman" panose="02020603050405020304" pitchFamily="18" charset="0"/>
                <a:cs typeface="Times New Roman" panose="02020603050405020304" pitchFamily="18" charset="0"/>
              </a:rPr>
              <a:t>Tên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Kiểu</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dữ</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liệu</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Giá</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trị</a:t>
            </a:r>
            <a:endParaRPr lang="en-US" sz="2300" dirty="0">
              <a:latin typeface="Times New Roman" panose="02020603050405020304" pitchFamily="18" charset="0"/>
              <a:cs typeface="Times New Roman" panose="02020603050405020304" pitchFamily="18" charset="0"/>
            </a:endParaRPr>
          </a:p>
          <a:p>
            <a:pPr marL="285750" indent="-285750">
              <a:buFontTx/>
              <a:buChar char="-"/>
            </a:pPr>
            <a:r>
              <a:rPr lang="en-US" sz="2300" dirty="0" err="1">
                <a:latin typeface="Times New Roman" panose="02020603050405020304" pitchFamily="18" charset="0"/>
                <a:cs typeface="Times New Roman" panose="02020603050405020304" pitchFamily="18" charset="0"/>
              </a:rPr>
              <a:t>Cú</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pháp</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khai</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báo</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a:t>
            </a:r>
            <a:r>
              <a:rPr lang="en-US" sz="2300" dirty="0">
                <a:solidFill>
                  <a:schemeClr val="bg2">
                    <a:lumMod val="25000"/>
                  </a:schemeClr>
                </a:solidFill>
                <a:latin typeface="Times New Roman" panose="02020603050405020304" pitchFamily="18" charset="0"/>
                <a:cs typeface="Times New Roman" panose="02020603050405020304" pitchFamily="18" charset="0"/>
              </a:rPr>
              <a:t> = (</a:t>
            </a:r>
            <a:r>
              <a:rPr lang="en-US" sz="2300" dirty="0" err="1">
                <a:solidFill>
                  <a:schemeClr val="bg2">
                    <a:lumMod val="25000"/>
                  </a:schemeClr>
                </a:solidFill>
                <a:latin typeface="Times New Roman" panose="02020603050405020304" pitchFamily="18" charset="0"/>
                <a:cs typeface="Times New Roman" panose="02020603050405020304" pitchFamily="18" charset="0"/>
              </a:rPr>
              <a:t>giá</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trị</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của</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biến</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chemeClr val="bg2">
                    <a:lumMod val="25000"/>
                  </a:schemeClr>
                </a:solidFill>
                <a:latin typeface="Times New Roman" panose="02020603050405020304" pitchFamily="18" charset="0"/>
                <a:cs typeface="Times New Roman" panose="02020603050405020304" pitchFamily="18" charset="0"/>
              </a:rPr>
              <a:t>&lt;</a:t>
            </a:r>
            <a:r>
              <a:rPr lang="en-US" sz="2300" dirty="0" err="1">
                <a:solidFill>
                  <a:schemeClr val="bg2">
                    <a:lumMod val="25000"/>
                  </a:schemeClr>
                </a:solidFill>
                <a:latin typeface="Times New Roman" panose="02020603050405020304" pitchFamily="18" charset="0"/>
                <a:cs typeface="Times New Roman" panose="02020603050405020304" pitchFamily="18" charset="0"/>
              </a:rPr>
              <a:t>Hoặc</a:t>
            </a:r>
            <a:r>
              <a:rPr lang="en-US" sz="2300" dirty="0">
                <a:solidFill>
                  <a:schemeClr val="bg2">
                    <a:lumMod val="25000"/>
                  </a:schemeClr>
                </a:solidFill>
                <a:latin typeface="Times New Roman" panose="02020603050405020304" pitchFamily="18" charset="0"/>
                <a:cs typeface="Times New Roman" panose="02020603050405020304" pitchFamily="18" charset="0"/>
              </a:rPr>
              <a:t>&gt;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a:t>
            </a:r>
            <a:r>
              <a:rPr lang="en-US" sz="2300" dirty="0">
                <a:solidFill>
                  <a:schemeClr val="bg2">
                    <a:lumMod val="25000"/>
                  </a:schemeClr>
                </a:solidFill>
                <a:latin typeface="Times New Roman" panose="02020603050405020304" pitchFamily="18" charset="0"/>
                <a:cs typeface="Times New Roman" panose="02020603050405020304" pitchFamily="18" charset="0"/>
              </a:rPr>
              <a:t> =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tênBiếnKhác</a:t>
            </a:r>
            <a:r>
              <a:rPr lang="en-US" sz="2300" dirty="0">
                <a:solidFill>
                  <a:schemeClr val="bg2">
                    <a:lumMod val="25000"/>
                  </a:schemeClr>
                </a:solidFill>
                <a:latin typeface="Times New Roman" panose="02020603050405020304" pitchFamily="18" charset="0"/>
                <a:cs typeface="Times New Roman" panose="02020603050405020304" pitchFamily="18" charset="0"/>
              </a:rPr>
              <a:t>(</a:t>
            </a:r>
            <a:r>
              <a:rPr lang="en-US" sz="2300" dirty="0" err="1">
                <a:solidFill>
                  <a:schemeClr val="bg2">
                    <a:lumMod val="25000"/>
                  </a:schemeClr>
                </a:solidFill>
                <a:latin typeface="Times New Roman" panose="02020603050405020304" pitchFamily="18" charset="0"/>
                <a:cs typeface="Times New Roman" panose="02020603050405020304" pitchFamily="18" charset="0"/>
              </a:rPr>
              <a:t>Chỉ</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khi</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cùng</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kiểu</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chemeClr val="bg2">
                    <a:lumMod val="25000"/>
                  </a:schemeClr>
                </a:solidFill>
                <a:latin typeface="Times New Roman" panose="02020603050405020304" pitchFamily="18" charset="0"/>
                <a:cs typeface="Times New Roman" panose="02020603050405020304" pitchFamily="18" charset="0"/>
              </a:rPr>
              <a:t>&lt;</a:t>
            </a:r>
            <a:r>
              <a:rPr lang="en-US" sz="2300" dirty="0" err="1">
                <a:solidFill>
                  <a:schemeClr val="bg2">
                    <a:lumMod val="25000"/>
                  </a:schemeClr>
                </a:solidFill>
                <a:latin typeface="Times New Roman" panose="02020603050405020304" pitchFamily="18" charset="0"/>
                <a:cs typeface="Times New Roman" panose="02020603050405020304" pitchFamily="18" charset="0"/>
              </a:rPr>
              <a:t>Hoặc</a:t>
            </a:r>
            <a:r>
              <a:rPr lang="en-US" sz="2300" dirty="0">
                <a:solidFill>
                  <a:schemeClr val="bg2">
                    <a:lumMod val="25000"/>
                  </a:schemeClr>
                </a:solidFill>
                <a:latin typeface="Times New Roman" panose="02020603050405020304" pitchFamily="18" charset="0"/>
                <a:cs typeface="Times New Roman" panose="02020603050405020304" pitchFamily="18" charset="0"/>
              </a:rPr>
              <a:t>&gt;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a:solidFill>
                  <a:schemeClr val="bg2">
                    <a:lumMod val="25000"/>
                  </a:schemeClr>
                </a:solidFill>
                <a:latin typeface="Times New Roman" panose="02020603050405020304" pitchFamily="18" charset="0"/>
                <a:cs typeface="Times New Roman" panose="02020603050405020304" pitchFamily="18" charset="0"/>
              </a:rPr>
              <a:t>tênBiến1, tênBiến2, tênBiến3,…(</a:t>
            </a:r>
            <a:r>
              <a:rPr lang="en-US" sz="2300" dirty="0" err="1">
                <a:solidFill>
                  <a:schemeClr val="bg2">
                    <a:lumMod val="25000"/>
                  </a:schemeClr>
                </a:solidFill>
                <a:latin typeface="Times New Roman" panose="02020603050405020304" pitchFamily="18" charset="0"/>
                <a:cs typeface="Times New Roman" panose="02020603050405020304" pitchFamily="18" charset="0"/>
              </a:rPr>
              <a:t>chỉ</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khi</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cùng</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kiểu</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dữ</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liệu</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78419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27090" y="1258774"/>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682513" y="118705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770951" y="1422812"/>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4FC97804-46C2-471B-8AAE-511932489E44}"/>
              </a:ext>
            </a:extLst>
          </p:cNvPr>
          <p:cNvSpPr txBox="1"/>
          <p:nvPr/>
        </p:nvSpPr>
        <p:spPr>
          <a:xfrm>
            <a:off x="1363327" y="2201882"/>
            <a:ext cx="8999873" cy="3970318"/>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2.  </a:t>
            </a:r>
            <a:r>
              <a:rPr lang="en-US" sz="2800" b="1" dirty="0" err="1">
                <a:latin typeface="Times New Roman" panose="02020603050405020304" pitchFamily="18" charset="0"/>
                <a:cs typeface="Times New Roman" panose="02020603050405020304" pitchFamily="18" charset="0"/>
              </a:rPr>
              <a:t>Quy</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tắc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báo</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Chỉ được </a:t>
            </a:r>
            <a:r>
              <a:rPr lang="vi-VN" sz="2800" b="0" i="0" dirty="0">
                <a:solidFill>
                  <a:srgbClr val="C00000"/>
                </a:solidFill>
                <a:effectLst/>
                <a:latin typeface="Times New Roman" panose="02020603050405020304" pitchFamily="18" charset="0"/>
                <a:cs typeface="Times New Roman" panose="02020603050405020304" pitchFamily="18" charset="0"/>
              </a:rPr>
              <a:t>bắt đầu bằng một ký tự(chữ)</a:t>
            </a:r>
            <a:r>
              <a:rPr lang="vi-VN" sz="2800" b="0" i="0" dirty="0">
                <a:solidFill>
                  <a:srgbClr val="333333"/>
                </a:solidFill>
                <a:effectLst/>
                <a:latin typeface="Times New Roman" panose="02020603050405020304" pitchFamily="18" charset="0"/>
                <a:cs typeface="Times New Roman" panose="02020603050405020304" pitchFamily="18" charset="0"/>
              </a:rPr>
              <a:t>, hoặc một dấu gạch dưới(_), hoặc một ký tự dollar($)</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Tên biến </a:t>
            </a:r>
            <a:r>
              <a:rPr lang="vi-VN" sz="2800" b="0" i="0" dirty="0">
                <a:solidFill>
                  <a:srgbClr val="C00000"/>
                </a:solidFill>
                <a:effectLst/>
                <a:latin typeface="Times New Roman" panose="02020603050405020304" pitchFamily="18" charset="0"/>
                <a:cs typeface="Times New Roman" panose="02020603050405020304" pitchFamily="18" charset="0"/>
              </a:rPr>
              <a:t>KHÔNG</a:t>
            </a:r>
            <a:r>
              <a:rPr lang="vi-VN"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C00000"/>
                </a:solidFill>
                <a:effectLst/>
                <a:latin typeface="Times New Roman" panose="02020603050405020304" pitchFamily="18" charset="0"/>
                <a:cs typeface="Times New Roman" panose="02020603050405020304" pitchFamily="18" charset="0"/>
              </a:rPr>
              <a:t>được chứa khoảng trắng</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Bắt đầu từ ký tự thứ hai, có thể dùng ký tự(chữ), dấu gạch </a:t>
            </a: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dưới(_), hoặc ký tự dollar($)</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C00000"/>
                </a:solidFill>
                <a:effectLst/>
                <a:latin typeface="Times New Roman" panose="02020603050405020304" pitchFamily="18" charset="0"/>
                <a:cs typeface="Times New Roman" panose="02020603050405020304" pitchFamily="18" charset="0"/>
              </a:rPr>
              <a:t>KHÔNG</a:t>
            </a:r>
            <a:r>
              <a:rPr lang="vi-VN" sz="2800" b="0" i="0" dirty="0">
                <a:solidFill>
                  <a:srgbClr val="333333"/>
                </a:solidFill>
                <a:effectLst/>
                <a:latin typeface="Times New Roman" panose="02020603050405020304" pitchFamily="18" charset="0"/>
                <a:cs typeface="Times New Roman" panose="02020603050405020304" pitchFamily="18" charset="0"/>
              </a:rPr>
              <a:t> được trùng với các từ khóa</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Có </a:t>
            </a:r>
            <a:r>
              <a:rPr lang="vi-VN" sz="2800" b="0" i="0" dirty="0">
                <a:solidFill>
                  <a:srgbClr val="C00000"/>
                </a:solidFill>
                <a:effectLst/>
                <a:latin typeface="Times New Roman" panose="02020603050405020304" pitchFamily="18" charset="0"/>
                <a:cs typeface="Times New Roman" panose="02020603050405020304" pitchFamily="18" charset="0"/>
              </a:rPr>
              <a:t>phân biệt chữ hoa và chữ thường</a:t>
            </a: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0422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43000" y="105731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335316" y="1014118"/>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336402" y="1167915"/>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2" name="Picture 1">
            <a:extLst>
              <a:ext uri="{FF2B5EF4-FFF2-40B4-BE49-F238E27FC236}">
                <a16:creationId xmlns:a16="http://schemas.microsoft.com/office/drawing/2014/main" id="{6385632E-F81B-401A-836E-FDE271D7BC89}"/>
              </a:ext>
            </a:extLst>
          </p:cNvPr>
          <p:cNvPicPr>
            <a:picLocks noChangeAspect="1"/>
          </p:cNvPicPr>
          <p:nvPr/>
        </p:nvPicPr>
        <p:blipFill>
          <a:blip r:embed="rId4"/>
          <a:stretch>
            <a:fillRect/>
          </a:stretch>
        </p:blipFill>
        <p:spPr>
          <a:xfrm>
            <a:off x="3581400" y="2228098"/>
            <a:ext cx="4638675" cy="3526265"/>
          </a:xfrm>
          <a:prstGeom prst="rect">
            <a:avLst/>
          </a:prstGeom>
        </p:spPr>
      </p:pic>
    </p:spTree>
    <p:extLst>
      <p:ext uri="{BB962C8B-B14F-4D97-AF65-F5344CB8AC3E}">
        <p14:creationId xmlns:p14="http://schemas.microsoft.com/office/powerpoint/2010/main" val="1358549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SHAPE_LOCKS" val="959"/>
</p:tagLst>
</file>

<file path=ppt/theme/theme1.xml><?xml version="1.0" encoding="utf-8"?>
<a:theme xmlns:a="http://schemas.openxmlformats.org/drawingml/2006/main" name="Office Theme">
  <a:themeElements>
    <a:clrScheme name="9Slide - 2019">
      <a:dk1>
        <a:sysClr val="windowText" lastClr="000000"/>
      </a:dk1>
      <a:lt1>
        <a:sysClr val="window" lastClr="FFFFFF"/>
      </a:lt1>
      <a:dk2>
        <a:srgbClr val="092D6C"/>
      </a:dk2>
      <a:lt2>
        <a:srgbClr val="FCECD0"/>
      </a:lt2>
      <a:accent1>
        <a:srgbClr val="4FC1E9"/>
      </a:accent1>
      <a:accent2>
        <a:srgbClr val="48CFAD"/>
      </a:accent2>
      <a:accent3>
        <a:srgbClr val="A0D468"/>
      </a:accent3>
      <a:accent4>
        <a:srgbClr val="FFCE54"/>
      </a:accent4>
      <a:accent5>
        <a:srgbClr val="FC6E51"/>
      </a:accent5>
      <a:accent6>
        <a:srgbClr val="ED5565"/>
      </a:accent6>
      <a:hlink>
        <a:srgbClr val="5D9CEC"/>
      </a:hlink>
      <a:folHlink>
        <a:srgbClr val="AC92EC"/>
      </a:folHlink>
    </a:clrScheme>
    <a:fontScheme name="9Slide Fonts">
      <a:majorFont>
        <a:latin typeface="#9Slide02 Tieu de dai"/>
        <a:ea typeface=""/>
        <a:cs typeface=""/>
      </a:majorFont>
      <a:minorFont>
        <a:latin typeface="#9Slide02 Noi dung da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lgn="l">
          <a:defRPr sz="1700" smtClean="0">
            <a:solidFill>
              <a:schemeClr val="tx1">
                <a:lumMod val="50000"/>
                <a:lumOff val="50000"/>
              </a:schemeClr>
            </a:solidFill>
          </a:defRPr>
        </a:defPPr>
      </a:lstStyle>
    </a:txDef>
  </a:objectDefaults>
  <a:extraClrSchemeLst/>
  <a:extLst>
    <a:ext uri="{05A4C25C-085E-4340-85A3-A5531E510DB2}">
      <thm15:themeFamily xmlns:thm15="http://schemas.microsoft.com/office/thememl/2012/main" name="Blank.potx" id="{30B63705-0D70-4399-AD26-AC35318A1B73}" vid="{5336EC19-D2AD-4FDD-9A3B-C1A1B62421D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9Slide.vn</Template>
  <TotalTime>103</TotalTime>
  <Words>913</Words>
  <Application>Microsoft Office PowerPoint</Application>
  <PresentationFormat>Widescreen</PresentationFormat>
  <Paragraphs>124</Paragraphs>
  <Slides>26</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Microsoft YaHei</vt:lpstr>
      <vt:lpstr>#9Slide02 Noi dung dai</vt:lpstr>
      <vt:lpstr>#9Slide02 Tieu de dai</vt:lpstr>
      <vt:lpstr>#9Slide02 Tieu de rat dai 02</vt:lpstr>
      <vt:lpstr>Arial</vt:lpstr>
      <vt:lpstr>Calibri</vt:lpstr>
      <vt:lpstr>Impact</vt:lpstr>
      <vt:lpstr>Times New Roman</vt:lpstr>
      <vt:lpstr>Times New Roman (Headings)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9Slide.vn</Manager>
  <Company>9Slide.vn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Admin</dc:creator>
  <cp:keywords>9Slide</cp:keywords>
  <dc:description>9Slide.vn</dc:description>
  <cp:lastModifiedBy>Phú BK</cp:lastModifiedBy>
  <cp:revision>15</cp:revision>
  <dcterms:created xsi:type="dcterms:W3CDTF">2020-08-07T13:14:06Z</dcterms:created>
  <dcterms:modified xsi:type="dcterms:W3CDTF">2022-07-03T03:54:53Z</dcterms:modified>
  <cp:category>9Slide.vn</cp:category>
  <cp:contentStatus>9Slide</cp:contentStatus>
</cp:coreProperties>
</file>

<file path=docProps/thumbnail.jpeg>
</file>